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1.xml"/><Relationship Id="rId10"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slideLayout" Target="../slideLayouts/slideLayout1.xml"/><Relationship Id="rId1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slideLayout" Target="../slideLayouts/slideLayout1.xml"/><Relationship Id="rId1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1.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image" Target="../media/image-9-16.png"/><Relationship Id="rId17" Type="http://schemas.openxmlformats.org/officeDocument/2006/relationships/image" Target="../media/image-9-17.png"/><Relationship Id="rId18" Type="http://schemas.openxmlformats.org/officeDocument/2006/relationships/slideLayout" Target="../slideLayouts/slideLayout1.xml"/><Relationship Id="rId1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650831"/>
          </a:xfrm>
          <a:prstGeom prst="rect">
            <a:avLst/>
          </a:prstGeom>
        </p:spPr>
      </p:pic>
      <p:sp>
        <p:nvSpPr>
          <p:cNvPr id="3" name="Text 0"/>
          <p:cNvSpPr/>
          <p:nvPr/>
        </p:nvSpPr>
        <p:spPr>
          <a:xfrm>
            <a:off x="285750" y="285750"/>
            <a:ext cx="8643938" cy="1543050"/>
          </a:xfrm>
          <a:prstGeom prst="rect">
            <a:avLst/>
          </a:prstGeom>
          <a:noFill/>
          <a:ln/>
        </p:spPr>
        <p:txBody>
          <a:bodyPr wrap="square" lIns="0" tIns="0" rIns="0" bIns="0" rtlCol="0" anchor="ctr">
            <a:spAutoFit/>
          </a:bodyPr>
          <a:lstStyle/>
          <a:p>
            <a:pPr algn="ctr" indent="0" marL="0">
              <a:buNone/>
            </a:pPr>
            <a:r>
              <a:rPr lang="en-US" sz="4050" b="1" dirty="0">
                <a:solidFill>
                  <a:srgbClr val="1A73E8"/>
                </a:solidFill>
                <a:latin typeface="Noto Sans" pitchFamily="34" charset="0"/>
                <a:ea typeface="Noto Sans" pitchFamily="34" charset="-122"/>
                <a:cs typeface="Noto Sans" pitchFamily="34" charset="-120"/>
              </a:rPr>
              <a:t>Air Quality Visualizer and Forecast App</a:t>
            </a:r>
            <a:endParaRPr lang="en-US" sz="4050" dirty="0"/>
          </a:p>
        </p:txBody>
      </p:sp>
      <p:sp>
        <p:nvSpPr>
          <p:cNvPr id="4" name="Text 1"/>
          <p:cNvSpPr/>
          <p:nvPr/>
        </p:nvSpPr>
        <p:spPr>
          <a:xfrm>
            <a:off x="930641" y="1971675"/>
            <a:ext cx="7354128" cy="385763"/>
          </a:xfrm>
          <a:prstGeom prst="rect">
            <a:avLst/>
          </a:prstGeom>
          <a:noFill/>
          <a:ln/>
        </p:spPr>
        <p:txBody>
          <a:bodyPr wrap="none" lIns="0" tIns="0" rIns="0" bIns="0" rtlCol="0" anchor="ctr">
            <a:spAutoFit/>
          </a:bodyPr>
          <a:lstStyle/>
          <a:p>
            <a:pPr algn="ctr" indent="0" marL="0">
              <a:buNone/>
            </a:pPr>
            <a:r>
              <a:rPr lang="en-US" sz="2025" b="1" dirty="0">
                <a:solidFill>
                  <a:srgbClr val="34A853"/>
                </a:solidFill>
                <a:latin typeface="Noto Sans" pitchFamily="34" charset="0"/>
                <a:ea typeface="Noto Sans" pitchFamily="34" charset="-122"/>
                <a:cs typeface="Noto Sans" pitchFamily="34" charset="-120"/>
              </a:rPr>
              <a:t>Real-time, Historical, and Predictive Air Quality Information</a:t>
            </a:r>
            <a:endParaRPr lang="en-US" sz="2025" dirty="0"/>
          </a:p>
        </p:txBody>
      </p:sp>
      <p:pic>
        <p:nvPicPr>
          <p:cNvPr id="5" name="Image 1" descr="preencoded.png">    </p:cNvPr>
          <p:cNvPicPr>
            <a:picLocks noChangeAspect="1"/>
          </p:cNvPicPr>
          <p:nvPr/>
        </p:nvPicPr>
        <p:blipFill>
          <a:blip r:embed="rId2"/>
          <a:stretch>
            <a:fillRect/>
          </a:stretch>
        </p:blipFill>
        <p:spPr>
          <a:xfrm>
            <a:off x="2428875" y="2786063"/>
            <a:ext cx="4286250" cy="2143125"/>
          </a:xfrm>
          <a:prstGeom prst="rect">
            <a:avLst/>
          </a:prstGeom>
        </p:spPr>
      </p:pic>
      <p:sp>
        <p:nvSpPr>
          <p:cNvPr id="6" name="Shape 2"/>
          <p:cNvSpPr/>
          <p:nvPr/>
        </p:nvSpPr>
        <p:spPr>
          <a:xfrm>
            <a:off x="1782980" y="5357813"/>
            <a:ext cx="285750" cy="285750"/>
          </a:xfrm>
          <a:prstGeom prst="ellipse">
            <a:avLst/>
          </a:prstGeom>
          <a:solidFill>
            <a:srgbClr val="34A853"/>
          </a:solidFill>
          <a:ln/>
        </p:spPr>
      </p:sp>
      <p:sp>
        <p:nvSpPr>
          <p:cNvPr id="7" name="Text 3"/>
          <p:cNvSpPr/>
          <p:nvPr/>
        </p:nvSpPr>
        <p:spPr>
          <a:xfrm>
            <a:off x="1779268" y="5715000"/>
            <a:ext cx="364638"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Good</a:t>
            </a:r>
            <a:endParaRPr lang="en-US" sz="900" dirty="0"/>
          </a:p>
        </p:txBody>
      </p:sp>
      <p:sp>
        <p:nvSpPr>
          <p:cNvPr id="8" name="Shape 4"/>
          <p:cNvSpPr/>
          <p:nvPr/>
        </p:nvSpPr>
        <p:spPr>
          <a:xfrm>
            <a:off x="2409816" y="5357813"/>
            <a:ext cx="285750" cy="285750"/>
          </a:xfrm>
          <a:prstGeom prst="ellipse">
            <a:avLst/>
          </a:prstGeom>
          <a:solidFill>
            <a:srgbClr val="FBBC04"/>
          </a:solidFill>
          <a:ln/>
        </p:spPr>
      </p:sp>
      <p:sp>
        <p:nvSpPr>
          <p:cNvPr id="9" name="Text 5"/>
          <p:cNvSpPr/>
          <p:nvPr/>
        </p:nvSpPr>
        <p:spPr>
          <a:xfrm>
            <a:off x="2286781" y="5715000"/>
            <a:ext cx="603284"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Moderate</a:t>
            </a:r>
            <a:endParaRPr lang="en-US" sz="900" dirty="0"/>
          </a:p>
        </p:txBody>
      </p:sp>
      <p:sp>
        <p:nvSpPr>
          <p:cNvPr id="10" name="Shape 6"/>
          <p:cNvSpPr/>
          <p:nvPr/>
        </p:nvSpPr>
        <p:spPr>
          <a:xfrm>
            <a:off x="3739474" y="5357813"/>
            <a:ext cx="285750" cy="285750"/>
          </a:xfrm>
          <a:prstGeom prst="ellipse">
            <a:avLst/>
          </a:prstGeom>
          <a:solidFill>
            <a:srgbClr val="F9AB00"/>
          </a:solidFill>
          <a:ln/>
        </p:spPr>
      </p:sp>
      <p:sp>
        <p:nvSpPr>
          <p:cNvPr id="11" name="Text 7"/>
          <p:cNvSpPr/>
          <p:nvPr/>
        </p:nvSpPr>
        <p:spPr>
          <a:xfrm>
            <a:off x="3032940" y="5715000"/>
            <a:ext cx="1770283"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Unhealthy for Sensitive Groups</a:t>
            </a:r>
            <a:endParaRPr lang="en-US" sz="900" dirty="0"/>
          </a:p>
        </p:txBody>
      </p:sp>
      <p:sp>
        <p:nvSpPr>
          <p:cNvPr id="12" name="Shape 8"/>
          <p:cNvSpPr/>
          <p:nvPr/>
        </p:nvSpPr>
        <p:spPr>
          <a:xfrm>
            <a:off x="5086462" y="5357813"/>
            <a:ext cx="285750" cy="285750"/>
          </a:xfrm>
          <a:prstGeom prst="ellipse">
            <a:avLst/>
          </a:prstGeom>
          <a:solidFill>
            <a:srgbClr val="EA4335"/>
          </a:solidFill>
          <a:ln/>
        </p:spPr>
      </p:sp>
      <p:sp>
        <p:nvSpPr>
          <p:cNvPr id="13" name="Text 9"/>
          <p:cNvSpPr/>
          <p:nvPr/>
        </p:nvSpPr>
        <p:spPr>
          <a:xfrm>
            <a:off x="4946098" y="5715000"/>
            <a:ext cx="637915"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Unhealthy</a:t>
            </a:r>
            <a:endParaRPr lang="en-US" sz="900" dirty="0"/>
          </a:p>
        </p:txBody>
      </p:sp>
      <p:sp>
        <p:nvSpPr>
          <p:cNvPr id="14" name="Shape 10"/>
          <p:cNvSpPr/>
          <p:nvPr/>
        </p:nvSpPr>
        <p:spPr>
          <a:xfrm>
            <a:off x="6003206" y="5357813"/>
            <a:ext cx="285750" cy="285750"/>
          </a:xfrm>
          <a:prstGeom prst="ellipse">
            <a:avLst/>
          </a:prstGeom>
          <a:solidFill>
            <a:srgbClr val="C53929"/>
          </a:solidFill>
          <a:ln/>
        </p:spPr>
      </p:sp>
      <p:sp>
        <p:nvSpPr>
          <p:cNvPr id="15" name="Text 11"/>
          <p:cNvSpPr/>
          <p:nvPr/>
        </p:nvSpPr>
        <p:spPr>
          <a:xfrm>
            <a:off x="5726888" y="5715000"/>
            <a:ext cx="909851"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Very Unhealthy</a:t>
            </a:r>
            <a:endParaRPr lang="en-US" sz="900" dirty="0"/>
          </a:p>
        </p:txBody>
      </p:sp>
      <p:sp>
        <p:nvSpPr>
          <p:cNvPr id="16" name="Shape 12"/>
          <p:cNvSpPr/>
          <p:nvPr/>
        </p:nvSpPr>
        <p:spPr>
          <a:xfrm>
            <a:off x="6929298" y="5357813"/>
            <a:ext cx="285750" cy="285750"/>
          </a:xfrm>
          <a:prstGeom prst="ellipse">
            <a:avLst/>
          </a:prstGeom>
          <a:solidFill>
            <a:srgbClr val="8E24AA"/>
          </a:solidFill>
          <a:ln/>
        </p:spPr>
      </p:sp>
      <p:sp>
        <p:nvSpPr>
          <p:cNvPr id="17" name="Text 13"/>
          <p:cNvSpPr/>
          <p:nvPr/>
        </p:nvSpPr>
        <p:spPr>
          <a:xfrm>
            <a:off x="6779614" y="5715000"/>
            <a:ext cx="656555" cy="171450"/>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Hazardous</a:t>
            </a:r>
            <a:endParaRPr lang="en-US" sz="900" dirty="0"/>
          </a:p>
        </p:txBody>
      </p:sp>
      <p:sp>
        <p:nvSpPr>
          <p:cNvPr id="18" name="Text 14"/>
          <p:cNvSpPr/>
          <p:nvPr/>
        </p:nvSpPr>
        <p:spPr>
          <a:xfrm>
            <a:off x="285750" y="6172200"/>
            <a:ext cx="8643938" cy="192881"/>
          </a:xfrm>
          <a:prstGeom prst="rect">
            <a:avLst/>
          </a:prstGeom>
          <a:noFill/>
          <a:ln/>
        </p:spPr>
        <p:txBody>
          <a:bodyPr wrap="none" lIns="0" tIns="0" rIns="0" bIns="0" rtlCol="0" anchor="ctr">
            <a:spAutoFit/>
          </a:bodyPr>
          <a:lstStyle/>
          <a:p>
            <a:pPr algn="ctr" indent="0" marL="0">
              <a:buNone/>
            </a:pPr>
            <a:r>
              <a:rPr lang="en-US" sz="1013" dirty="0">
                <a:solidFill>
                  <a:srgbClr val="666666"/>
                </a:solidFill>
                <a:latin typeface="Noto Sans" pitchFamily="34" charset="0"/>
                <a:ea typeface="Noto Sans" pitchFamily="34" charset="-122"/>
                <a:cs typeface="Noto Sans" pitchFamily="34" charset="-120"/>
              </a:rPr>
              <a:t>Bridging the data gap for underserved regions</a:t>
            </a:r>
            <a:endParaRPr lang="en-US" sz="101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507845"/>
          </a:xfrm>
          <a:prstGeom prst="rect">
            <a:avLst/>
          </a:prstGeom>
        </p:spPr>
      </p:pic>
      <p:sp>
        <p:nvSpPr>
          <p:cNvPr id="3" name="Text 0"/>
          <p:cNvSpPr/>
          <p:nvPr/>
        </p:nvSpPr>
        <p:spPr>
          <a:xfrm>
            <a:off x="285750" y="285750"/>
            <a:ext cx="1477417"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Conclusion</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1A73E8"/>
          </a:solidFill>
          <a:ln/>
        </p:spPr>
      </p:sp>
      <p:sp>
        <p:nvSpPr>
          <p:cNvPr id="14" name="Text 11"/>
          <p:cNvSpPr/>
          <p:nvPr/>
        </p:nvSpPr>
        <p:spPr>
          <a:xfrm>
            <a:off x="2826720" y="885825"/>
            <a:ext cx="3561997" cy="257175"/>
          </a:xfrm>
          <a:prstGeom prst="rect">
            <a:avLst/>
          </a:prstGeom>
          <a:noFill/>
          <a:ln/>
        </p:spPr>
        <p:txBody>
          <a:bodyPr wrap="none" lIns="0" tIns="0" rIns="0" bIns="0" rtlCol="0" anchor="ctr">
            <a:spAutoFit/>
          </a:bodyPr>
          <a:lstStyle/>
          <a:p>
            <a:pPr algn="ctr" indent="0" marL="0">
              <a:buNone/>
            </a:pPr>
            <a:r>
              <a:rPr lang="en-US" sz="1350" b="1" dirty="0">
                <a:solidFill>
                  <a:srgbClr val="34A853"/>
                </a:solidFill>
                <a:latin typeface="Noto Sans" pitchFamily="34" charset="0"/>
                <a:ea typeface="Noto Sans" pitchFamily="34" charset="-122"/>
                <a:cs typeface="Noto Sans" pitchFamily="34" charset="-120"/>
              </a:rPr>
              <a:t>Breathing Easier with Data-Driven Insights</a:t>
            </a:r>
            <a:endParaRPr lang="en-US" sz="1350" dirty="0"/>
          </a:p>
        </p:txBody>
      </p:sp>
      <p:sp>
        <p:nvSpPr>
          <p:cNvPr id="15" name="Text 12"/>
          <p:cNvSpPr/>
          <p:nvPr/>
        </p:nvSpPr>
        <p:spPr>
          <a:xfrm>
            <a:off x="1714500" y="1357313"/>
            <a:ext cx="5786438" cy="1028588"/>
          </a:xfrm>
          <a:prstGeom prst="rect">
            <a:avLst/>
          </a:prstGeom>
          <a:noFill/>
          <a:ln/>
        </p:spPr>
        <p:txBody>
          <a:bodyPr wrap="square" lIns="0" tIns="0" rIns="0" bIns="0" rtlCol="0" anchor="ctr">
            <a:spAutoFit/>
          </a:bodyPr>
          <a:lstStyle/>
          <a:p>
            <a:pPr algn="ctr" indent="0" marL="0">
              <a:buNone/>
            </a:pPr>
            <a:r>
              <a:rPr lang="en-US" sz="1013" dirty="0">
                <a:solidFill>
                  <a:srgbClr val="000000"/>
                </a:solidFill>
                <a:latin typeface="Noto Sans" pitchFamily="34" charset="0"/>
                <a:ea typeface="Noto Sans" pitchFamily="34" charset="-122"/>
                <a:cs typeface="Noto Sans" pitchFamily="34" charset="-120"/>
              </a:rPr>
              <a:t>The Air Quality Visualizer and Forecast App bridges critical data gaps by providing hyperlocal, real-time, and predictive air quality information for all communities, including underserved regions. By combining ground station data, satellite imagery, and advanced machine learning, we empower individuals, communities, and policymakers to make informed decisions that protect health and improve environmental awareness.</a:t>
            </a:r>
            <a:endParaRPr lang="en-US" sz="1013" dirty="0"/>
          </a:p>
        </p:txBody>
      </p:sp>
      <p:sp>
        <p:nvSpPr>
          <p:cNvPr id="16" name="Shape 13"/>
          <p:cNvSpPr/>
          <p:nvPr/>
        </p:nvSpPr>
        <p:spPr>
          <a:xfrm>
            <a:off x="1785938" y="2671651"/>
            <a:ext cx="428625" cy="428625"/>
          </a:xfrm>
          <a:prstGeom prst="ellipse">
            <a:avLst/>
          </a:prstGeom>
          <a:solidFill>
            <a:srgbClr val="34A853"/>
          </a:solidFill>
          <a:ln/>
        </p:spPr>
      </p:sp>
      <p:pic>
        <p:nvPicPr>
          <p:cNvPr id="17" name="Image 1" descr="preencoded.png">    </p:cNvPr>
          <p:cNvPicPr>
            <a:picLocks noChangeAspect="1"/>
          </p:cNvPicPr>
          <p:nvPr/>
        </p:nvPicPr>
        <p:blipFill>
          <a:blip r:embed="rId2"/>
          <a:stretch>
            <a:fillRect/>
          </a:stretch>
        </p:blipFill>
        <p:spPr>
          <a:xfrm>
            <a:off x="1887736" y="2785951"/>
            <a:ext cx="225028" cy="200025"/>
          </a:xfrm>
          <a:prstGeom prst="rect">
            <a:avLst/>
          </a:prstGeom>
        </p:spPr>
      </p:pic>
      <p:sp>
        <p:nvSpPr>
          <p:cNvPr id="18" name="Text 14"/>
          <p:cNvSpPr/>
          <p:nvPr/>
        </p:nvSpPr>
        <p:spPr>
          <a:xfrm>
            <a:off x="1357313" y="3207432"/>
            <a:ext cx="1357313" cy="342900"/>
          </a:xfrm>
          <a:prstGeom prst="rect">
            <a:avLst/>
          </a:prstGeom>
          <a:noFill/>
          <a:ln/>
        </p:spPr>
        <p:txBody>
          <a:bodyPr wrap="square" lIns="0" tIns="0" rIns="0" bIns="0" rtlCol="0" anchor="ctr">
            <a:spAutoFit/>
          </a:bodyPr>
          <a:lstStyle/>
          <a:p>
            <a:pPr algn="ctr" indent="0" marL="0">
              <a:buNone/>
            </a:pPr>
            <a:r>
              <a:rPr lang="en-US" sz="900" b="1" dirty="0">
                <a:solidFill>
                  <a:srgbClr val="000000"/>
                </a:solidFill>
                <a:latin typeface="Noto Sans" pitchFamily="34" charset="0"/>
                <a:ea typeface="Noto Sans" pitchFamily="34" charset="-122"/>
                <a:cs typeface="Noto Sans" pitchFamily="34" charset="-120"/>
              </a:rPr>
              <a:t>Hyperlocal Coverage for Underserved Areas</a:t>
            </a:r>
            <a:endParaRPr lang="en-US" sz="900" dirty="0"/>
          </a:p>
        </p:txBody>
      </p:sp>
      <p:sp>
        <p:nvSpPr>
          <p:cNvPr id="19" name="Shape 15"/>
          <p:cNvSpPr/>
          <p:nvPr/>
        </p:nvSpPr>
        <p:spPr>
          <a:xfrm>
            <a:off x="3500438" y="2671651"/>
            <a:ext cx="428625" cy="428625"/>
          </a:xfrm>
          <a:prstGeom prst="ellipse">
            <a:avLst/>
          </a:prstGeom>
          <a:solidFill>
            <a:srgbClr val="1A73E8"/>
          </a:solidFill>
          <a:ln/>
        </p:spPr>
      </p:sp>
      <p:pic>
        <p:nvPicPr>
          <p:cNvPr id="20" name="Image 2" descr="preencoded.png">    </p:cNvPr>
          <p:cNvPicPr>
            <a:picLocks noChangeAspect="1"/>
          </p:cNvPicPr>
          <p:nvPr/>
        </p:nvPicPr>
        <p:blipFill>
          <a:blip r:embed="rId3"/>
          <a:stretch>
            <a:fillRect/>
          </a:stretch>
        </p:blipFill>
        <p:spPr>
          <a:xfrm>
            <a:off x="3614738" y="2785951"/>
            <a:ext cx="200025" cy="200025"/>
          </a:xfrm>
          <a:prstGeom prst="rect">
            <a:avLst/>
          </a:prstGeom>
        </p:spPr>
      </p:pic>
      <p:sp>
        <p:nvSpPr>
          <p:cNvPr id="21" name="Text 16"/>
          <p:cNvSpPr/>
          <p:nvPr/>
        </p:nvSpPr>
        <p:spPr>
          <a:xfrm>
            <a:off x="3071813" y="3207432"/>
            <a:ext cx="1357313" cy="342900"/>
          </a:xfrm>
          <a:prstGeom prst="rect">
            <a:avLst/>
          </a:prstGeom>
          <a:noFill/>
          <a:ln/>
        </p:spPr>
        <p:txBody>
          <a:bodyPr wrap="square" lIns="0" tIns="0" rIns="0" bIns="0" rtlCol="0" anchor="ctr">
            <a:spAutoFit/>
          </a:bodyPr>
          <a:lstStyle/>
          <a:p>
            <a:pPr algn="ctr" indent="0" marL="0">
              <a:buNone/>
            </a:pPr>
            <a:r>
              <a:rPr lang="en-US" sz="900" b="1" dirty="0">
                <a:solidFill>
                  <a:srgbClr val="000000"/>
                </a:solidFill>
                <a:latin typeface="Noto Sans" pitchFamily="34" charset="0"/>
                <a:ea typeface="Noto Sans" pitchFamily="34" charset="-122"/>
                <a:cs typeface="Noto Sans" pitchFamily="34" charset="-120"/>
              </a:rPr>
              <a:t>Data-Driven Forecasting</a:t>
            </a:r>
            <a:endParaRPr lang="en-US" sz="900" dirty="0"/>
          </a:p>
        </p:txBody>
      </p:sp>
      <p:sp>
        <p:nvSpPr>
          <p:cNvPr id="22" name="Shape 17"/>
          <p:cNvSpPr/>
          <p:nvPr/>
        </p:nvSpPr>
        <p:spPr>
          <a:xfrm>
            <a:off x="5214938" y="2671651"/>
            <a:ext cx="428625" cy="428625"/>
          </a:xfrm>
          <a:prstGeom prst="ellipse">
            <a:avLst/>
          </a:prstGeom>
          <a:solidFill>
            <a:srgbClr val="FBBC04"/>
          </a:solidFill>
          <a:ln/>
        </p:spPr>
      </p:sp>
      <p:pic>
        <p:nvPicPr>
          <p:cNvPr id="23" name="Image 3" descr="preencoded.png">    </p:cNvPr>
          <p:cNvPicPr>
            <a:picLocks noChangeAspect="1"/>
          </p:cNvPicPr>
          <p:nvPr/>
        </p:nvPicPr>
        <p:blipFill>
          <a:blip r:embed="rId4"/>
          <a:stretch>
            <a:fillRect/>
          </a:stretch>
        </p:blipFill>
        <p:spPr>
          <a:xfrm>
            <a:off x="5316736" y="2785951"/>
            <a:ext cx="225028" cy="200025"/>
          </a:xfrm>
          <a:prstGeom prst="rect">
            <a:avLst/>
          </a:prstGeom>
        </p:spPr>
      </p:pic>
      <p:sp>
        <p:nvSpPr>
          <p:cNvPr id="24" name="Text 18"/>
          <p:cNvSpPr/>
          <p:nvPr/>
        </p:nvSpPr>
        <p:spPr>
          <a:xfrm>
            <a:off x="4786313" y="3207432"/>
            <a:ext cx="1357313" cy="342900"/>
          </a:xfrm>
          <a:prstGeom prst="rect">
            <a:avLst/>
          </a:prstGeom>
          <a:noFill/>
          <a:ln/>
        </p:spPr>
        <p:txBody>
          <a:bodyPr wrap="square" lIns="0" tIns="0" rIns="0" bIns="0" rtlCol="0" anchor="ctr">
            <a:spAutoFit/>
          </a:bodyPr>
          <a:lstStyle/>
          <a:p>
            <a:pPr algn="ctr" indent="0" marL="0">
              <a:buNone/>
            </a:pPr>
            <a:r>
              <a:rPr lang="en-US" sz="900" b="1" dirty="0">
                <a:solidFill>
                  <a:srgbClr val="000000"/>
                </a:solidFill>
                <a:latin typeface="Noto Sans" pitchFamily="34" charset="0"/>
                <a:ea typeface="Noto Sans" pitchFamily="34" charset="-122"/>
                <a:cs typeface="Noto Sans" pitchFamily="34" charset="-120"/>
              </a:rPr>
              <a:t>Personalized Health Recommendations</a:t>
            </a:r>
            <a:endParaRPr lang="en-US" sz="900" dirty="0"/>
          </a:p>
        </p:txBody>
      </p:sp>
      <p:sp>
        <p:nvSpPr>
          <p:cNvPr id="25" name="Shape 19"/>
          <p:cNvSpPr/>
          <p:nvPr/>
        </p:nvSpPr>
        <p:spPr>
          <a:xfrm>
            <a:off x="6929438" y="2671651"/>
            <a:ext cx="428625" cy="428625"/>
          </a:xfrm>
          <a:prstGeom prst="ellipse">
            <a:avLst/>
          </a:prstGeom>
          <a:solidFill>
            <a:srgbClr val="EA4335"/>
          </a:solidFill>
          <a:ln/>
        </p:spPr>
      </p:sp>
      <p:pic>
        <p:nvPicPr>
          <p:cNvPr id="26" name="Image 4" descr="preencoded.png">    </p:cNvPr>
          <p:cNvPicPr>
            <a:picLocks noChangeAspect="1"/>
          </p:cNvPicPr>
          <p:nvPr/>
        </p:nvPicPr>
        <p:blipFill>
          <a:blip r:embed="rId5"/>
          <a:stretch>
            <a:fillRect/>
          </a:stretch>
        </p:blipFill>
        <p:spPr>
          <a:xfrm>
            <a:off x="7018734" y="2785951"/>
            <a:ext cx="250031" cy="200025"/>
          </a:xfrm>
          <a:prstGeom prst="rect">
            <a:avLst/>
          </a:prstGeom>
        </p:spPr>
      </p:pic>
      <p:sp>
        <p:nvSpPr>
          <p:cNvPr id="27" name="Text 20"/>
          <p:cNvSpPr/>
          <p:nvPr/>
        </p:nvSpPr>
        <p:spPr>
          <a:xfrm>
            <a:off x="6500813" y="3207432"/>
            <a:ext cx="1357313" cy="342900"/>
          </a:xfrm>
          <a:prstGeom prst="rect">
            <a:avLst/>
          </a:prstGeom>
          <a:noFill/>
          <a:ln/>
        </p:spPr>
        <p:txBody>
          <a:bodyPr wrap="square" lIns="0" tIns="0" rIns="0" bIns="0" rtlCol="0" anchor="ctr">
            <a:spAutoFit/>
          </a:bodyPr>
          <a:lstStyle/>
          <a:p>
            <a:pPr algn="ctr" indent="0" marL="0">
              <a:buNone/>
            </a:pPr>
            <a:r>
              <a:rPr lang="en-US" sz="900" b="1" dirty="0">
                <a:solidFill>
                  <a:srgbClr val="000000"/>
                </a:solidFill>
                <a:latin typeface="Noto Sans" pitchFamily="34" charset="0"/>
                <a:ea typeface="Noto Sans" pitchFamily="34" charset="-122"/>
                <a:cs typeface="Noto Sans" pitchFamily="34" charset="-120"/>
              </a:rPr>
              <a:t>Community Empowerment</a:t>
            </a:r>
            <a:endParaRPr lang="en-US" sz="900" dirty="0"/>
          </a:p>
        </p:txBody>
      </p:sp>
      <p:sp>
        <p:nvSpPr>
          <p:cNvPr id="28" name="Shape 21"/>
          <p:cNvSpPr/>
          <p:nvPr/>
        </p:nvSpPr>
        <p:spPr>
          <a:xfrm>
            <a:off x="1974103" y="3836082"/>
            <a:ext cx="5195767" cy="1400175"/>
          </a:xfrm>
          <a:prstGeom prst="rect">
            <a:avLst/>
          </a:prstGeom>
          <a:solidFill>
            <a:srgbClr val="FFFFFF"/>
          </a:solidFill>
          <a:ln/>
        </p:spPr>
      </p:sp>
      <p:sp>
        <p:nvSpPr>
          <p:cNvPr id="29" name="Text 22"/>
          <p:cNvSpPr/>
          <p:nvPr/>
        </p:nvSpPr>
        <p:spPr>
          <a:xfrm>
            <a:off x="2259853" y="4014676"/>
            <a:ext cx="4695704" cy="235744"/>
          </a:xfrm>
          <a:prstGeom prst="rect">
            <a:avLst/>
          </a:prstGeom>
          <a:noFill/>
          <a:ln/>
        </p:spPr>
        <p:txBody>
          <a:bodyPr wrap="none" lIns="0" tIns="0" rIns="0" bIns="0" rtlCol="0" anchor="ctr">
            <a:spAutoFit/>
          </a:bodyPr>
          <a:lstStyle/>
          <a:p>
            <a:pPr algn="ctr" indent="0" marL="0">
              <a:buNone/>
            </a:pPr>
            <a:r>
              <a:rPr lang="en-US" sz="1238" b="1" dirty="0">
                <a:solidFill>
                  <a:srgbClr val="1A73E8"/>
                </a:solidFill>
                <a:latin typeface="Noto Sans" pitchFamily="34" charset="0"/>
                <a:ea typeface="Noto Sans" pitchFamily="34" charset="-122"/>
                <a:cs typeface="Noto Sans" pitchFamily="34" charset="-120"/>
              </a:rPr>
              <a:t>Ready to Breathe Cleaner Air?</a:t>
            </a:r>
            <a:endParaRPr lang="en-US" sz="1238" dirty="0"/>
          </a:p>
        </p:txBody>
      </p:sp>
      <p:sp>
        <p:nvSpPr>
          <p:cNvPr id="30" name="Text 23"/>
          <p:cNvSpPr/>
          <p:nvPr/>
        </p:nvSpPr>
        <p:spPr>
          <a:xfrm>
            <a:off x="2259853" y="4357576"/>
            <a:ext cx="4695704" cy="192881"/>
          </a:xfrm>
          <a:prstGeom prst="rect">
            <a:avLst/>
          </a:prstGeom>
          <a:noFill/>
          <a:ln/>
        </p:spPr>
        <p:txBody>
          <a:bodyPr wrap="none" lIns="0" tIns="0" rIns="0" bIns="0" rtlCol="0" anchor="ctr">
            <a:spAutoFit/>
          </a:bodyPr>
          <a:lstStyle/>
          <a:p>
            <a:pPr algn="ctr" indent="0" marL="0">
              <a:buNone/>
            </a:pPr>
            <a:r>
              <a:rPr lang="en-US" sz="1013" dirty="0">
                <a:solidFill>
                  <a:srgbClr val="000000"/>
                </a:solidFill>
                <a:latin typeface="Noto Sans" pitchFamily="34" charset="0"/>
                <a:ea typeface="Noto Sans" pitchFamily="34" charset="-122"/>
                <a:cs typeface="Noto Sans" pitchFamily="34" charset="-120"/>
              </a:rPr>
              <a:t>Join us in our mission to make air quality information accessible to everyone.</a:t>
            </a:r>
            <a:endParaRPr lang="en-US" sz="1013" dirty="0"/>
          </a:p>
        </p:txBody>
      </p:sp>
      <p:sp>
        <p:nvSpPr>
          <p:cNvPr id="31" name="Shape 24"/>
          <p:cNvSpPr/>
          <p:nvPr/>
        </p:nvSpPr>
        <p:spPr>
          <a:xfrm>
            <a:off x="3809098" y="4693332"/>
            <a:ext cx="1525749" cy="364331"/>
          </a:xfrm>
          <a:prstGeom prst="roundRect">
            <a:avLst/>
          </a:prstGeom>
          <a:solidFill>
            <a:srgbClr val="34A853"/>
          </a:solidFill>
          <a:ln/>
        </p:spPr>
      </p:sp>
      <p:sp>
        <p:nvSpPr>
          <p:cNvPr id="32" name="Text 25"/>
          <p:cNvSpPr/>
          <p:nvPr/>
        </p:nvSpPr>
        <p:spPr>
          <a:xfrm>
            <a:off x="3809098" y="4693332"/>
            <a:ext cx="1597186" cy="364331"/>
          </a:xfrm>
          <a:prstGeom prst="rect">
            <a:avLst/>
          </a:prstGeom>
          <a:noFill/>
          <a:ln/>
        </p:spPr>
        <p:txBody>
          <a:bodyPr wrap="square" lIns="255143" tIns="102108" rIns="255143" bIns="102108" rtlCol="0" anchor="ctr">
            <a:spAutoFit/>
          </a:bodyPr>
          <a:lstStyle/>
          <a:p>
            <a:pPr algn="ctr" indent="0" marL="0">
              <a:buNone/>
            </a:pPr>
            <a:r>
              <a:rPr lang="en-US" sz="1013" b="1" dirty="0">
                <a:solidFill>
                  <a:srgbClr val="FFFFFF"/>
                </a:solidFill>
                <a:latin typeface="Noto Sans" pitchFamily="34" charset="0"/>
                <a:ea typeface="Noto Sans" pitchFamily="34" charset="-122"/>
                <a:cs typeface="Noto Sans" pitchFamily="34" charset="-120"/>
              </a:rPr>
              <a:t>Get Started Today</a:t>
            </a:r>
            <a:endParaRPr lang="en-US" sz="1013" dirty="0"/>
          </a:p>
        </p:txBody>
      </p:sp>
      <p:pic>
        <p:nvPicPr>
          <p:cNvPr id="33" name="Image 5" descr="preencoded.png">    </p:cNvPr>
          <p:cNvPicPr>
            <a:picLocks noChangeAspect="1"/>
          </p:cNvPicPr>
          <p:nvPr/>
        </p:nvPicPr>
        <p:blipFill>
          <a:blip r:embed="rId6"/>
          <a:stretch>
            <a:fillRect/>
          </a:stretch>
        </p:blipFill>
        <p:spPr>
          <a:xfrm>
            <a:off x="2567146" y="5693457"/>
            <a:ext cx="114300" cy="114300"/>
          </a:xfrm>
          <a:prstGeom prst="rect">
            <a:avLst/>
          </a:prstGeom>
        </p:spPr>
      </p:pic>
      <p:sp>
        <p:nvSpPr>
          <p:cNvPr id="34" name="Text 26"/>
          <p:cNvSpPr/>
          <p:nvPr/>
        </p:nvSpPr>
        <p:spPr>
          <a:xfrm>
            <a:off x="2738596" y="5664882"/>
            <a:ext cx="994432" cy="171450"/>
          </a:xfrm>
          <a:prstGeom prst="rect">
            <a:avLst/>
          </a:prstGeom>
          <a:noFill/>
          <a:ln/>
        </p:spPr>
        <p:txBody>
          <a:bodyPr wrap="none" lIns="0" tIns="0" rIns="0" bIns="0" rtlCol="0" anchor="ctr">
            <a:spAutoFit/>
          </a:bodyPr>
          <a:lstStyle/>
          <a:p>
            <a:pPr algn="ctr" indent="0" marL="0">
              <a:buNone/>
            </a:pPr>
            <a:r>
              <a:rPr lang="en-US" sz="900" dirty="0">
                <a:solidFill>
                  <a:srgbClr val="000000"/>
                </a:solidFill>
                <a:latin typeface="Noto Sans" pitchFamily="34" charset="0"/>
                <a:ea typeface="Noto Sans" pitchFamily="34" charset="-122"/>
                <a:cs typeface="Noto Sans" pitchFamily="34" charset="-120"/>
              </a:rPr>
              <a:t>airqualityapp.org</a:t>
            </a:r>
            <a:endParaRPr lang="en-US" sz="900" dirty="0"/>
          </a:p>
        </p:txBody>
      </p:sp>
      <p:pic>
        <p:nvPicPr>
          <p:cNvPr id="35" name="Image 6" descr="preencoded.png">    </p:cNvPr>
          <p:cNvPicPr>
            <a:picLocks noChangeAspect="1"/>
          </p:cNvPicPr>
          <p:nvPr/>
        </p:nvPicPr>
        <p:blipFill>
          <a:blip r:embed="rId7"/>
          <a:stretch>
            <a:fillRect/>
          </a:stretch>
        </p:blipFill>
        <p:spPr>
          <a:xfrm>
            <a:off x="3875903" y="5693457"/>
            <a:ext cx="114300" cy="114300"/>
          </a:xfrm>
          <a:prstGeom prst="rect">
            <a:avLst/>
          </a:prstGeom>
        </p:spPr>
      </p:pic>
      <p:sp>
        <p:nvSpPr>
          <p:cNvPr id="36" name="Text 27"/>
          <p:cNvSpPr/>
          <p:nvPr/>
        </p:nvSpPr>
        <p:spPr>
          <a:xfrm>
            <a:off x="4047353" y="5664882"/>
            <a:ext cx="1305771" cy="171450"/>
          </a:xfrm>
          <a:prstGeom prst="rect">
            <a:avLst/>
          </a:prstGeom>
          <a:noFill/>
          <a:ln/>
        </p:spPr>
        <p:txBody>
          <a:bodyPr wrap="none" lIns="0" tIns="0" rIns="0" bIns="0" rtlCol="0" anchor="ctr">
            <a:spAutoFit/>
          </a:bodyPr>
          <a:lstStyle/>
          <a:p>
            <a:pPr algn="ctr" indent="0" marL="0">
              <a:buNone/>
            </a:pPr>
            <a:r>
              <a:rPr lang="en-US" sz="900" dirty="0">
                <a:solidFill>
                  <a:srgbClr val="000000"/>
                </a:solidFill>
                <a:latin typeface="Noto Sans" pitchFamily="34" charset="0"/>
                <a:ea typeface="Noto Sans" pitchFamily="34" charset="-122"/>
                <a:cs typeface="Noto Sans" pitchFamily="34" charset="-120"/>
              </a:rPr>
              <a:t>info@airqualityapp.org</a:t>
            </a:r>
            <a:endParaRPr lang="en-US" sz="900" dirty="0"/>
          </a:p>
        </p:txBody>
      </p:sp>
      <p:pic>
        <p:nvPicPr>
          <p:cNvPr id="37" name="Image 7" descr="preencoded.png">    </p:cNvPr>
          <p:cNvPicPr>
            <a:picLocks noChangeAspect="1"/>
          </p:cNvPicPr>
          <p:nvPr/>
        </p:nvPicPr>
        <p:blipFill>
          <a:blip r:embed="rId8"/>
          <a:stretch>
            <a:fillRect/>
          </a:stretch>
        </p:blipFill>
        <p:spPr>
          <a:xfrm>
            <a:off x="5495999" y="5693457"/>
            <a:ext cx="114300" cy="114300"/>
          </a:xfrm>
          <a:prstGeom prst="rect">
            <a:avLst/>
          </a:prstGeom>
        </p:spPr>
      </p:pic>
      <p:sp>
        <p:nvSpPr>
          <p:cNvPr id="38" name="Text 28"/>
          <p:cNvSpPr/>
          <p:nvPr/>
        </p:nvSpPr>
        <p:spPr>
          <a:xfrm>
            <a:off x="5667449" y="5664882"/>
            <a:ext cx="980815" cy="171450"/>
          </a:xfrm>
          <a:prstGeom prst="rect">
            <a:avLst/>
          </a:prstGeom>
          <a:noFill/>
          <a:ln/>
        </p:spPr>
        <p:txBody>
          <a:bodyPr wrap="none" lIns="0" tIns="0" rIns="0" bIns="0" rtlCol="0" anchor="ctr">
            <a:spAutoFit/>
          </a:bodyPr>
          <a:lstStyle/>
          <a:p>
            <a:pPr algn="ctr" indent="0" marL="0">
              <a:buNone/>
            </a:pPr>
            <a:r>
              <a:rPr lang="en-US" sz="900" dirty="0">
                <a:solidFill>
                  <a:srgbClr val="000000"/>
                </a:solidFill>
                <a:latin typeface="Noto Sans" pitchFamily="34" charset="0"/>
                <a:ea typeface="Noto Sans" pitchFamily="34" charset="-122"/>
                <a:cs typeface="Noto Sans" pitchFamily="34" charset="-120"/>
              </a:rPr>
              <a:t>+91 98765 43210</a:t>
            </a:r>
            <a:endParaRPr lang="en-US" sz="900" dirty="0"/>
          </a:p>
        </p:txBody>
      </p:sp>
      <p:sp>
        <p:nvSpPr>
          <p:cNvPr id="39" name="Text 29"/>
          <p:cNvSpPr/>
          <p:nvPr/>
        </p:nvSpPr>
        <p:spPr>
          <a:xfrm>
            <a:off x="285750" y="6050645"/>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40" name="Text 30"/>
          <p:cNvSpPr/>
          <p:nvPr/>
        </p:nvSpPr>
        <p:spPr>
          <a:xfrm>
            <a:off x="8554194" y="6050645"/>
            <a:ext cx="375493"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10/10</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00713"/>
          </a:xfrm>
          <a:prstGeom prst="rect">
            <a:avLst/>
          </a:prstGeom>
        </p:spPr>
      </p:pic>
      <p:sp>
        <p:nvSpPr>
          <p:cNvPr id="3" name="Text 0"/>
          <p:cNvSpPr/>
          <p:nvPr/>
        </p:nvSpPr>
        <p:spPr>
          <a:xfrm>
            <a:off x="285750" y="285750"/>
            <a:ext cx="2573759"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Problem Statement</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1A73E8"/>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285750" y="885825"/>
            <a:ext cx="4214813"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Challenges in Air Quality Monitoring</a:t>
            </a:r>
            <a:endParaRPr lang="en-US" sz="1350" dirty="0"/>
          </a:p>
        </p:txBody>
      </p:sp>
      <p:pic>
        <p:nvPicPr>
          <p:cNvPr id="15" name="Image 1" descr="preencoded.png">    </p:cNvPr>
          <p:cNvPicPr>
            <a:picLocks noChangeAspect="1"/>
          </p:cNvPicPr>
          <p:nvPr/>
        </p:nvPicPr>
        <p:blipFill>
          <a:blip r:embed="rId2"/>
          <a:stretch>
            <a:fillRect/>
          </a:stretch>
        </p:blipFill>
        <p:spPr>
          <a:xfrm>
            <a:off x="285750" y="1300163"/>
            <a:ext cx="171450" cy="171450"/>
          </a:xfrm>
          <a:prstGeom prst="rect">
            <a:avLst/>
          </a:prstGeom>
        </p:spPr>
      </p:pic>
      <p:sp>
        <p:nvSpPr>
          <p:cNvPr id="16" name="Text 12"/>
          <p:cNvSpPr/>
          <p:nvPr/>
        </p:nvSpPr>
        <p:spPr>
          <a:xfrm>
            <a:off x="564356" y="1294805"/>
            <a:ext cx="1359908"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Limited Coverage:</a:t>
            </a:r>
            <a:endParaRPr lang="en-US" sz="1125" dirty="0"/>
          </a:p>
        </p:txBody>
      </p:sp>
      <p:sp>
        <p:nvSpPr>
          <p:cNvPr id="17" name="Text 13"/>
          <p:cNvSpPr/>
          <p:nvPr/>
        </p:nvSpPr>
        <p:spPr>
          <a:xfrm>
            <a:off x="564356" y="1294805"/>
            <a:ext cx="3797210"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Most AQI apps focus only on large metropolitan areas, leaving small towns and rural areas without accurate data.</a:t>
            </a:r>
            <a:endParaRPr lang="en-US" sz="1125" dirty="0"/>
          </a:p>
        </p:txBody>
      </p:sp>
      <p:pic>
        <p:nvPicPr>
          <p:cNvPr id="18" name="Image 2" descr="preencoded.png">    </p:cNvPr>
          <p:cNvPicPr>
            <a:picLocks noChangeAspect="1"/>
          </p:cNvPicPr>
          <p:nvPr/>
        </p:nvPicPr>
        <p:blipFill>
          <a:blip r:embed="rId3"/>
          <a:stretch>
            <a:fillRect/>
          </a:stretch>
        </p:blipFill>
        <p:spPr>
          <a:xfrm>
            <a:off x="285750" y="2085975"/>
            <a:ext cx="171450" cy="171450"/>
          </a:xfrm>
          <a:prstGeom prst="rect">
            <a:avLst/>
          </a:prstGeom>
        </p:spPr>
      </p:pic>
      <p:sp>
        <p:nvSpPr>
          <p:cNvPr id="19" name="Text 14"/>
          <p:cNvSpPr/>
          <p:nvPr/>
        </p:nvSpPr>
        <p:spPr>
          <a:xfrm>
            <a:off x="564356" y="2080617"/>
            <a:ext cx="840842"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Data Gaps:</a:t>
            </a:r>
            <a:endParaRPr lang="en-US" sz="1125" dirty="0"/>
          </a:p>
        </p:txBody>
      </p:sp>
      <p:sp>
        <p:nvSpPr>
          <p:cNvPr id="20" name="Text 15"/>
          <p:cNvSpPr/>
          <p:nvPr/>
        </p:nvSpPr>
        <p:spPr>
          <a:xfrm>
            <a:off x="564356" y="2080617"/>
            <a:ext cx="3795759" cy="408980"/>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Lack of granular, hyperlocal air quality information creates blind spots in pollution monitoring.</a:t>
            </a:r>
            <a:endParaRPr lang="en-US" sz="1125" dirty="0"/>
          </a:p>
        </p:txBody>
      </p:sp>
      <p:pic>
        <p:nvPicPr>
          <p:cNvPr id="21" name="Image 3" descr="preencoded.png">    </p:cNvPr>
          <p:cNvPicPr>
            <a:picLocks noChangeAspect="1"/>
          </p:cNvPicPr>
          <p:nvPr/>
        </p:nvPicPr>
        <p:blipFill>
          <a:blip r:embed="rId4"/>
          <a:stretch>
            <a:fillRect/>
          </a:stretch>
        </p:blipFill>
        <p:spPr>
          <a:xfrm>
            <a:off x="285750" y="2657475"/>
            <a:ext cx="171450" cy="171450"/>
          </a:xfrm>
          <a:prstGeom prst="rect">
            <a:avLst/>
          </a:prstGeom>
        </p:spPr>
      </p:pic>
      <p:sp>
        <p:nvSpPr>
          <p:cNvPr id="22" name="Text 16"/>
          <p:cNvSpPr/>
          <p:nvPr/>
        </p:nvSpPr>
        <p:spPr>
          <a:xfrm>
            <a:off x="564356" y="2652117"/>
            <a:ext cx="1442619"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Reactive Approach:</a:t>
            </a:r>
            <a:endParaRPr lang="en-US" sz="1125" dirty="0"/>
          </a:p>
        </p:txBody>
      </p:sp>
      <p:sp>
        <p:nvSpPr>
          <p:cNvPr id="23" name="Text 17"/>
          <p:cNvSpPr/>
          <p:nvPr/>
        </p:nvSpPr>
        <p:spPr>
          <a:xfrm>
            <a:off x="564356" y="2652117"/>
            <a:ext cx="3776197"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Current systems provide only real-time data without predictive capabilities, limiting preventive actions.</a:t>
            </a:r>
            <a:endParaRPr lang="en-US" sz="1125" dirty="0"/>
          </a:p>
        </p:txBody>
      </p:sp>
      <p:pic>
        <p:nvPicPr>
          <p:cNvPr id="24" name="Image 4" descr="preencoded.png">    </p:cNvPr>
          <p:cNvPicPr>
            <a:picLocks noChangeAspect="1"/>
          </p:cNvPicPr>
          <p:nvPr/>
        </p:nvPicPr>
        <p:blipFill>
          <a:blip r:embed="rId5"/>
          <a:stretch>
            <a:fillRect/>
          </a:stretch>
        </p:blipFill>
        <p:spPr>
          <a:xfrm>
            <a:off x="285750" y="3443288"/>
            <a:ext cx="171450" cy="171450"/>
          </a:xfrm>
          <a:prstGeom prst="rect">
            <a:avLst/>
          </a:prstGeom>
        </p:spPr>
      </p:pic>
      <p:sp>
        <p:nvSpPr>
          <p:cNvPr id="25" name="Text 18"/>
          <p:cNvSpPr/>
          <p:nvPr/>
        </p:nvSpPr>
        <p:spPr>
          <a:xfrm>
            <a:off x="564356" y="3437930"/>
            <a:ext cx="1136861"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Health Impact:</a:t>
            </a:r>
            <a:endParaRPr lang="en-US" sz="1125" dirty="0"/>
          </a:p>
        </p:txBody>
      </p:sp>
      <p:sp>
        <p:nvSpPr>
          <p:cNvPr id="26" name="Text 19"/>
          <p:cNvSpPr/>
          <p:nvPr/>
        </p:nvSpPr>
        <p:spPr>
          <a:xfrm>
            <a:off x="564356" y="3437930"/>
            <a:ext cx="3760347" cy="408980"/>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Without accurate air quality forecasts, vulnerable populations cannot take timely precautions.</a:t>
            </a:r>
            <a:endParaRPr lang="en-US" sz="1125" dirty="0"/>
          </a:p>
        </p:txBody>
      </p:sp>
      <p:pic>
        <p:nvPicPr>
          <p:cNvPr id="27" name="Image 5" descr="preencoded.png">    </p:cNvPr>
          <p:cNvPicPr>
            <a:picLocks noChangeAspect="1"/>
          </p:cNvPicPr>
          <p:nvPr/>
        </p:nvPicPr>
        <p:blipFill>
          <a:blip r:embed="rId6"/>
          <a:stretch>
            <a:fillRect/>
          </a:stretch>
        </p:blipFill>
        <p:spPr>
          <a:xfrm>
            <a:off x="4714875" y="885825"/>
            <a:ext cx="3571875" cy="2143125"/>
          </a:xfrm>
          <a:prstGeom prst="rect">
            <a:avLst/>
          </a:prstGeom>
        </p:spPr>
      </p:pic>
      <p:pic>
        <p:nvPicPr>
          <p:cNvPr id="28" name="Image 6" descr="preencoded.png">    </p:cNvPr>
          <p:cNvPicPr>
            <a:picLocks noChangeAspect="1"/>
          </p:cNvPicPr>
          <p:nvPr/>
        </p:nvPicPr>
        <p:blipFill>
          <a:blip r:embed="rId7"/>
          <a:stretch>
            <a:fillRect/>
          </a:stretch>
        </p:blipFill>
        <p:spPr>
          <a:xfrm>
            <a:off x="4714875" y="3243263"/>
            <a:ext cx="4143375" cy="1785938"/>
          </a:xfrm>
          <a:prstGeom prst="rect">
            <a:avLst/>
          </a:prstGeom>
        </p:spPr>
      </p:pic>
      <p:sp>
        <p:nvSpPr>
          <p:cNvPr id="29" name="Text 20"/>
          <p:cNvSpPr/>
          <p:nvPr/>
        </p:nvSpPr>
        <p:spPr>
          <a:xfrm>
            <a:off x="285750" y="5243513"/>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30" name="Text 21"/>
          <p:cNvSpPr/>
          <p:nvPr/>
        </p:nvSpPr>
        <p:spPr>
          <a:xfrm>
            <a:off x="8619576" y="5243513"/>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2/10</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743575"/>
          </a:xfrm>
          <a:prstGeom prst="rect">
            <a:avLst/>
          </a:prstGeom>
        </p:spPr>
      </p:pic>
      <p:sp>
        <p:nvSpPr>
          <p:cNvPr id="3" name="Text 0"/>
          <p:cNvSpPr/>
          <p:nvPr/>
        </p:nvSpPr>
        <p:spPr>
          <a:xfrm>
            <a:off x="285750" y="285750"/>
            <a:ext cx="1695245"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Our Solution</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1A73E8"/>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285750" y="885825"/>
            <a:ext cx="4214813"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Bridging the Air Quality Data Gap</a:t>
            </a:r>
            <a:endParaRPr lang="en-US" sz="1350" dirty="0"/>
          </a:p>
        </p:txBody>
      </p:sp>
      <p:pic>
        <p:nvPicPr>
          <p:cNvPr id="15" name="Image 1" descr="preencoded.png">    </p:cNvPr>
          <p:cNvPicPr>
            <a:picLocks noChangeAspect="1"/>
          </p:cNvPicPr>
          <p:nvPr/>
        </p:nvPicPr>
        <p:blipFill>
          <a:blip r:embed="rId2"/>
          <a:stretch>
            <a:fillRect/>
          </a:stretch>
        </p:blipFill>
        <p:spPr>
          <a:xfrm>
            <a:off x="285750" y="1300163"/>
            <a:ext cx="171450" cy="171450"/>
          </a:xfrm>
          <a:prstGeom prst="rect">
            <a:avLst/>
          </a:prstGeom>
        </p:spPr>
      </p:pic>
      <p:sp>
        <p:nvSpPr>
          <p:cNvPr id="16" name="Text 12"/>
          <p:cNvSpPr/>
          <p:nvPr/>
        </p:nvSpPr>
        <p:spPr>
          <a:xfrm>
            <a:off x="564356" y="1294805"/>
            <a:ext cx="1923957"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Comprehensive Coverage:</a:t>
            </a:r>
            <a:endParaRPr lang="en-US" sz="1125" dirty="0"/>
          </a:p>
        </p:txBody>
      </p:sp>
      <p:sp>
        <p:nvSpPr>
          <p:cNvPr id="17" name="Text 13"/>
          <p:cNvSpPr/>
          <p:nvPr/>
        </p:nvSpPr>
        <p:spPr>
          <a:xfrm>
            <a:off x="564356" y="1294805"/>
            <a:ext cx="3730042"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Combining ground station data with satellite imagery to provide air quality information even in underserved regions.</a:t>
            </a:r>
            <a:endParaRPr lang="en-US" sz="1125" dirty="0"/>
          </a:p>
        </p:txBody>
      </p:sp>
      <p:pic>
        <p:nvPicPr>
          <p:cNvPr id="18" name="Image 2" descr="preencoded.png">    </p:cNvPr>
          <p:cNvPicPr>
            <a:picLocks noChangeAspect="1"/>
          </p:cNvPicPr>
          <p:nvPr/>
        </p:nvPicPr>
        <p:blipFill>
          <a:blip r:embed="rId3"/>
          <a:stretch>
            <a:fillRect/>
          </a:stretch>
        </p:blipFill>
        <p:spPr>
          <a:xfrm>
            <a:off x="285750" y="2085975"/>
            <a:ext cx="171450" cy="171450"/>
          </a:xfrm>
          <a:prstGeom prst="rect">
            <a:avLst/>
          </a:prstGeom>
        </p:spPr>
      </p:pic>
      <p:sp>
        <p:nvSpPr>
          <p:cNvPr id="19" name="Text 14"/>
          <p:cNvSpPr/>
          <p:nvPr/>
        </p:nvSpPr>
        <p:spPr>
          <a:xfrm>
            <a:off x="564356" y="2080617"/>
            <a:ext cx="1717514"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Predictive Intelligence:</a:t>
            </a:r>
            <a:endParaRPr lang="en-US" sz="1125" dirty="0"/>
          </a:p>
        </p:txBody>
      </p:sp>
      <p:sp>
        <p:nvSpPr>
          <p:cNvPr id="20" name="Text 15"/>
          <p:cNvSpPr/>
          <p:nvPr/>
        </p:nvSpPr>
        <p:spPr>
          <a:xfrm>
            <a:off x="564356" y="2080617"/>
            <a:ext cx="3620486"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Advanced machine learning models that forecast air quality 24-72 hours ahead, enabling proactive measures.</a:t>
            </a:r>
            <a:endParaRPr lang="en-US" sz="1125" dirty="0"/>
          </a:p>
        </p:txBody>
      </p:sp>
      <p:pic>
        <p:nvPicPr>
          <p:cNvPr id="21" name="Image 3" descr="preencoded.png">    </p:cNvPr>
          <p:cNvPicPr>
            <a:picLocks noChangeAspect="1"/>
          </p:cNvPicPr>
          <p:nvPr/>
        </p:nvPicPr>
        <p:blipFill>
          <a:blip r:embed="rId4"/>
          <a:stretch>
            <a:fillRect/>
          </a:stretch>
        </p:blipFill>
        <p:spPr>
          <a:xfrm>
            <a:off x="285750" y="2871788"/>
            <a:ext cx="171450" cy="171450"/>
          </a:xfrm>
          <a:prstGeom prst="rect">
            <a:avLst/>
          </a:prstGeom>
        </p:spPr>
      </p:pic>
      <p:sp>
        <p:nvSpPr>
          <p:cNvPr id="22" name="Text 16"/>
          <p:cNvSpPr/>
          <p:nvPr/>
        </p:nvSpPr>
        <p:spPr>
          <a:xfrm>
            <a:off x="564356" y="2866430"/>
            <a:ext cx="2157719"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Personalized Health Insights:</a:t>
            </a:r>
            <a:endParaRPr lang="en-US" sz="1125" dirty="0"/>
          </a:p>
        </p:txBody>
      </p:sp>
      <p:sp>
        <p:nvSpPr>
          <p:cNvPr id="23" name="Text 17"/>
          <p:cNvSpPr/>
          <p:nvPr/>
        </p:nvSpPr>
        <p:spPr>
          <a:xfrm>
            <a:off x="564356" y="2866430"/>
            <a:ext cx="3644903"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Tailored recommendations based on individual health profiles and local air quality conditions.</a:t>
            </a:r>
            <a:endParaRPr lang="en-US" sz="1125" dirty="0"/>
          </a:p>
        </p:txBody>
      </p:sp>
      <p:pic>
        <p:nvPicPr>
          <p:cNvPr id="24" name="Image 4" descr="preencoded.png">    </p:cNvPr>
          <p:cNvPicPr>
            <a:picLocks noChangeAspect="1"/>
          </p:cNvPicPr>
          <p:nvPr/>
        </p:nvPicPr>
        <p:blipFill>
          <a:blip r:embed="rId5"/>
          <a:stretch>
            <a:fillRect/>
          </a:stretch>
        </p:blipFill>
        <p:spPr>
          <a:xfrm>
            <a:off x="285750" y="3657600"/>
            <a:ext cx="171450" cy="171450"/>
          </a:xfrm>
          <a:prstGeom prst="rect">
            <a:avLst/>
          </a:prstGeom>
        </p:spPr>
      </p:pic>
      <p:sp>
        <p:nvSpPr>
          <p:cNvPr id="25" name="Text 18"/>
          <p:cNvSpPr/>
          <p:nvPr/>
        </p:nvSpPr>
        <p:spPr>
          <a:xfrm>
            <a:off x="564356" y="3652242"/>
            <a:ext cx="1856956" cy="194667"/>
          </a:xfrm>
          <a:prstGeom prst="rect">
            <a:avLst/>
          </a:prstGeom>
          <a:noFill/>
          <a:ln/>
        </p:spPr>
        <p:txBody>
          <a:bodyPr wrap="none" lIns="0" tIns="0" rIns="0" bIns="0" rtlCol="0" anchor="ctr">
            <a:spAutoFit/>
          </a:bodyPr>
          <a:lstStyle/>
          <a:p>
            <a:pPr algn="l" indent="0" marL="0">
              <a:buNone/>
            </a:pPr>
            <a:r>
              <a:rPr lang="en-US" sz="1125" b="1" dirty="0">
                <a:solidFill>
                  <a:srgbClr val="000000"/>
                </a:solidFill>
                <a:latin typeface="Noto Sans" pitchFamily="34" charset="0"/>
                <a:ea typeface="Noto Sans" pitchFamily="34" charset="-122"/>
                <a:cs typeface="Noto Sans" pitchFamily="34" charset="-120"/>
              </a:rPr>
              <a:t>Interactive Visualization:</a:t>
            </a:r>
            <a:endParaRPr lang="en-US" sz="1125" dirty="0"/>
          </a:p>
        </p:txBody>
      </p:sp>
      <p:sp>
        <p:nvSpPr>
          <p:cNvPr id="26" name="Text 19"/>
          <p:cNvSpPr/>
          <p:nvPr/>
        </p:nvSpPr>
        <p:spPr>
          <a:xfrm>
            <a:off x="564356" y="3652242"/>
            <a:ext cx="3860639" cy="623292"/>
          </a:xfrm>
          <a:prstGeom prst="rect">
            <a:avLst/>
          </a:prstGeom>
          <a:noFill/>
          <a:ln/>
        </p:spPr>
        <p:txBody>
          <a:bodyPr wrap="square" lIns="0" tIns="0" rIns="0" bIns="0" rtlCol="0" anchor="ctr">
            <a:spAutoFit/>
          </a:bodyPr>
          <a:lstStyle/>
          <a:p>
            <a:pPr algn="l" indent="0" marL="0">
              <a:buNone/>
            </a:pPr>
            <a:r>
              <a:rPr lang="en-US" sz="1125" dirty="0">
                <a:solidFill>
                  <a:srgbClr val="000000"/>
                </a:solidFill>
                <a:latin typeface="Noto Sans" pitchFamily="34" charset="0"/>
                <a:ea typeface="Noto Sans" pitchFamily="34" charset="-122"/>
                <a:cs typeface="Noto Sans" pitchFamily="34" charset="-120"/>
              </a:rPr>
              <a:t>User-friendly interface with intuitive maps, charts, and alerts for easy understanding of complex air quality data.</a:t>
            </a:r>
            <a:endParaRPr lang="en-US" sz="1125" dirty="0"/>
          </a:p>
        </p:txBody>
      </p:sp>
      <p:pic>
        <p:nvPicPr>
          <p:cNvPr id="27" name="Image 5" descr="preencoded.png">    </p:cNvPr>
          <p:cNvPicPr>
            <a:picLocks noChangeAspect="1"/>
          </p:cNvPicPr>
          <p:nvPr/>
        </p:nvPicPr>
        <p:blipFill>
          <a:blip r:embed="rId6"/>
          <a:stretch>
            <a:fillRect/>
          </a:stretch>
        </p:blipFill>
        <p:spPr>
          <a:xfrm>
            <a:off x="4714875" y="885825"/>
            <a:ext cx="3571875" cy="2143125"/>
          </a:xfrm>
          <a:prstGeom prst="rect">
            <a:avLst/>
          </a:prstGeom>
        </p:spPr>
      </p:pic>
      <p:sp>
        <p:nvSpPr>
          <p:cNvPr id="28" name="Shape 20"/>
          <p:cNvSpPr/>
          <p:nvPr/>
        </p:nvSpPr>
        <p:spPr>
          <a:xfrm>
            <a:off x="4714875" y="3243263"/>
            <a:ext cx="1988809" cy="807244"/>
          </a:xfrm>
          <a:prstGeom prst="rect">
            <a:avLst/>
          </a:prstGeom>
          <a:solidFill>
            <a:srgbClr val="F5F7FA"/>
          </a:solidFill>
          <a:ln/>
        </p:spPr>
      </p:sp>
      <p:pic>
        <p:nvPicPr>
          <p:cNvPr id="29" name="Image 6" descr="preencoded.png">    </p:cNvPr>
          <p:cNvPicPr>
            <a:picLocks noChangeAspect="1"/>
          </p:cNvPicPr>
          <p:nvPr/>
        </p:nvPicPr>
        <p:blipFill>
          <a:blip r:embed="rId7"/>
          <a:stretch>
            <a:fillRect/>
          </a:stretch>
        </p:blipFill>
        <p:spPr>
          <a:xfrm>
            <a:off x="4822031" y="3382566"/>
            <a:ext cx="144661" cy="128588"/>
          </a:xfrm>
          <a:prstGeom prst="rect">
            <a:avLst/>
          </a:prstGeom>
        </p:spPr>
      </p:pic>
      <p:sp>
        <p:nvSpPr>
          <p:cNvPr id="30" name="Text 21"/>
          <p:cNvSpPr/>
          <p:nvPr/>
        </p:nvSpPr>
        <p:spPr>
          <a:xfrm>
            <a:off x="5023842" y="3350419"/>
            <a:ext cx="1303065"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Real-Time AQI Maps</a:t>
            </a:r>
            <a:endParaRPr lang="en-US" sz="1013" dirty="0"/>
          </a:p>
        </p:txBody>
      </p:sp>
      <p:sp>
        <p:nvSpPr>
          <p:cNvPr id="31" name="Text 22"/>
          <p:cNvSpPr/>
          <p:nvPr/>
        </p:nvSpPr>
        <p:spPr>
          <a:xfrm>
            <a:off x="4822031" y="3600450"/>
            <a:ext cx="184593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Noto Sans" pitchFamily="34" charset="0"/>
                <a:ea typeface="Noto Sans" pitchFamily="34" charset="-122"/>
                <a:cs typeface="Noto Sans" pitchFamily="34" charset="-120"/>
              </a:rPr>
              <a:t>Color-coded visualization of current air quality across regions</a:t>
            </a:r>
            <a:endParaRPr lang="en-US" sz="900" dirty="0"/>
          </a:p>
        </p:txBody>
      </p:sp>
      <p:sp>
        <p:nvSpPr>
          <p:cNvPr id="32" name="Shape 23"/>
          <p:cNvSpPr/>
          <p:nvPr/>
        </p:nvSpPr>
        <p:spPr>
          <a:xfrm>
            <a:off x="6869441" y="3243263"/>
            <a:ext cx="1988809" cy="807244"/>
          </a:xfrm>
          <a:prstGeom prst="rect">
            <a:avLst/>
          </a:prstGeom>
          <a:solidFill>
            <a:srgbClr val="F5F7FA"/>
          </a:solidFill>
          <a:ln/>
        </p:spPr>
      </p:sp>
      <p:pic>
        <p:nvPicPr>
          <p:cNvPr id="33" name="Image 7" descr="preencoded.png">    </p:cNvPr>
          <p:cNvPicPr>
            <a:picLocks noChangeAspect="1"/>
          </p:cNvPicPr>
          <p:nvPr/>
        </p:nvPicPr>
        <p:blipFill>
          <a:blip r:embed="rId8"/>
          <a:stretch>
            <a:fillRect/>
          </a:stretch>
        </p:blipFill>
        <p:spPr>
          <a:xfrm>
            <a:off x="6976597" y="3382566"/>
            <a:ext cx="128588" cy="128588"/>
          </a:xfrm>
          <a:prstGeom prst="rect">
            <a:avLst/>
          </a:prstGeom>
        </p:spPr>
      </p:pic>
      <p:sp>
        <p:nvSpPr>
          <p:cNvPr id="34" name="Text 24"/>
          <p:cNvSpPr/>
          <p:nvPr/>
        </p:nvSpPr>
        <p:spPr>
          <a:xfrm>
            <a:off x="7162335" y="3350419"/>
            <a:ext cx="1101812"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Historical Trends</a:t>
            </a:r>
            <a:endParaRPr lang="en-US" sz="1013" dirty="0"/>
          </a:p>
        </p:txBody>
      </p:sp>
      <p:sp>
        <p:nvSpPr>
          <p:cNvPr id="35" name="Text 25"/>
          <p:cNvSpPr/>
          <p:nvPr/>
        </p:nvSpPr>
        <p:spPr>
          <a:xfrm>
            <a:off x="6976597" y="3600450"/>
            <a:ext cx="184593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Noto Sans" pitchFamily="34" charset="0"/>
                <a:ea typeface="Noto Sans" pitchFamily="34" charset="-122"/>
                <a:cs typeface="Noto Sans" pitchFamily="34" charset="-120"/>
              </a:rPr>
              <a:t>Analysis of air quality patterns over time</a:t>
            </a:r>
            <a:endParaRPr lang="en-US" sz="900" dirty="0"/>
          </a:p>
        </p:txBody>
      </p:sp>
      <p:sp>
        <p:nvSpPr>
          <p:cNvPr id="36" name="Shape 26"/>
          <p:cNvSpPr/>
          <p:nvPr/>
        </p:nvSpPr>
        <p:spPr>
          <a:xfrm>
            <a:off x="4714875" y="4157663"/>
            <a:ext cx="1988809" cy="807244"/>
          </a:xfrm>
          <a:prstGeom prst="rect">
            <a:avLst/>
          </a:prstGeom>
          <a:solidFill>
            <a:srgbClr val="F5F7FA"/>
          </a:solidFill>
          <a:ln/>
        </p:spPr>
      </p:sp>
      <p:pic>
        <p:nvPicPr>
          <p:cNvPr id="37" name="Image 8" descr="preencoded.png">    </p:cNvPr>
          <p:cNvPicPr>
            <a:picLocks noChangeAspect="1"/>
          </p:cNvPicPr>
          <p:nvPr/>
        </p:nvPicPr>
        <p:blipFill>
          <a:blip r:embed="rId9"/>
          <a:stretch>
            <a:fillRect/>
          </a:stretch>
        </p:blipFill>
        <p:spPr>
          <a:xfrm>
            <a:off x="4822031" y="4296966"/>
            <a:ext cx="112514" cy="128588"/>
          </a:xfrm>
          <a:prstGeom prst="rect">
            <a:avLst/>
          </a:prstGeom>
        </p:spPr>
      </p:pic>
      <p:sp>
        <p:nvSpPr>
          <p:cNvPr id="38" name="Text 27"/>
          <p:cNvSpPr/>
          <p:nvPr/>
        </p:nvSpPr>
        <p:spPr>
          <a:xfrm>
            <a:off x="4991695" y="4264819"/>
            <a:ext cx="1038048"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3-Day Forecasts</a:t>
            </a:r>
            <a:endParaRPr lang="en-US" sz="1013" dirty="0"/>
          </a:p>
        </p:txBody>
      </p:sp>
      <p:sp>
        <p:nvSpPr>
          <p:cNvPr id="39" name="Text 28"/>
          <p:cNvSpPr/>
          <p:nvPr/>
        </p:nvSpPr>
        <p:spPr>
          <a:xfrm>
            <a:off x="4822031" y="4514850"/>
            <a:ext cx="184593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Noto Sans" pitchFamily="34" charset="0"/>
                <a:ea typeface="Noto Sans" pitchFamily="34" charset="-122"/>
                <a:cs typeface="Noto Sans" pitchFamily="34" charset="-120"/>
              </a:rPr>
              <a:t>Predictive air quality information for planning</a:t>
            </a:r>
            <a:endParaRPr lang="en-US" sz="900" dirty="0"/>
          </a:p>
        </p:txBody>
      </p:sp>
      <p:sp>
        <p:nvSpPr>
          <p:cNvPr id="40" name="Shape 29"/>
          <p:cNvSpPr/>
          <p:nvPr/>
        </p:nvSpPr>
        <p:spPr>
          <a:xfrm>
            <a:off x="6869441" y="4157663"/>
            <a:ext cx="1988809" cy="807244"/>
          </a:xfrm>
          <a:prstGeom prst="rect">
            <a:avLst/>
          </a:prstGeom>
          <a:solidFill>
            <a:srgbClr val="F5F7FA"/>
          </a:solidFill>
          <a:ln/>
        </p:spPr>
      </p:sp>
      <p:pic>
        <p:nvPicPr>
          <p:cNvPr id="41" name="Image 9" descr="preencoded.png">    </p:cNvPr>
          <p:cNvPicPr>
            <a:picLocks noChangeAspect="1"/>
          </p:cNvPicPr>
          <p:nvPr/>
        </p:nvPicPr>
        <p:blipFill>
          <a:blip r:embed="rId10"/>
          <a:stretch>
            <a:fillRect/>
          </a:stretch>
        </p:blipFill>
        <p:spPr>
          <a:xfrm>
            <a:off x="6976597" y="4296966"/>
            <a:ext cx="112514" cy="128588"/>
          </a:xfrm>
          <a:prstGeom prst="rect">
            <a:avLst/>
          </a:prstGeom>
        </p:spPr>
      </p:pic>
      <p:sp>
        <p:nvSpPr>
          <p:cNvPr id="42" name="Text 30"/>
          <p:cNvSpPr/>
          <p:nvPr/>
        </p:nvSpPr>
        <p:spPr>
          <a:xfrm>
            <a:off x="7146261" y="4264819"/>
            <a:ext cx="834117"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Smart Alerts</a:t>
            </a:r>
            <a:endParaRPr lang="en-US" sz="1013" dirty="0"/>
          </a:p>
        </p:txBody>
      </p:sp>
      <p:sp>
        <p:nvSpPr>
          <p:cNvPr id="43" name="Text 31"/>
          <p:cNvSpPr/>
          <p:nvPr/>
        </p:nvSpPr>
        <p:spPr>
          <a:xfrm>
            <a:off x="6976597" y="4514850"/>
            <a:ext cx="1845934" cy="342900"/>
          </a:xfrm>
          <a:prstGeom prst="rect">
            <a:avLst/>
          </a:prstGeom>
          <a:noFill/>
          <a:ln/>
        </p:spPr>
        <p:txBody>
          <a:bodyPr wrap="square" lIns="0" tIns="0" rIns="0" bIns="0" rtlCol="0" anchor="ctr">
            <a:spAutoFit/>
          </a:bodyPr>
          <a:lstStyle/>
          <a:p>
            <a:pPr indent="0" marL="0">
              <a:buNone/>
            </a:pPr>
            <a:r>
              <a:rPr lang="en-US" sz="900" dirty="0">
                <a:solidFill>
                  <a:srgbClr val="333333"/>
                </a:solidFill>
                <a:latin typeface="Noto Sans" pitchFamily="34" charset="0"/>
                <a:ea typeface="Noto Sans" pitchFamily="34" charset="-122"/>
                <a:cs typeface="Noto Sans" pitchFamily="34" charset="-120"/>
              </a:rPr>
              <a:t>Timely notifications when air quality deteriorates</a:t>
            </a:r>
            <a:endParaRPr lang="en-US" sz="900" dirty="0"/>
          </a:p>
        </p:txBody>
      </p:sp>
      <p:sp>
        <p:nvSpPr>
          <p:cNvPr id="44" name="Text 32"/>
          <p:cNvSpPr/>
          <p:nvPr/>
        </p:nvSpPr>
        <p:spPr>
          <a:xfrm>
            <a:off x="285750" y="5286375"/>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45" name="Text 33"/>
          <p:cNvSpPr/>
          <p:nvPr/>
        </p:nvSpPr>
        <p:spPr>
          <a:xfrm>
            <a:off x="8619576" y="5286375"/>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3/10</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922169"/>
          </a:xfrm>
          <a:prstGeom prst="rect">
            <a:avLst/>
          </a:prstGeom>
        </p:spPr>
      </p:pic>
      <p:sp>
        <p:nvSpPr>
          <p:cNvPr id="3" name="Text 0"/>
          <p:cNvSpPr/>
          <p:nvPr/>
        </p:nvSpPr>
        <p:spPr>
          <a:xfrm>
            <a:off x="285750" y="285750"/>
            <a:ext cx="2678962"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System Architecture</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1A73E8"/>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357188" y="3743325"/>
            <a:ext cx="2071688" cy="214313"/>
          </a:xfrm>
          <a:prstGeom prst="rect">
            <a:avLst/>
          </a:prstGeom>
          <a:noFill/>
          <a:ln/>
        </p:spPr>
        <p:txBody>
          <a:bodyPr wrap="none" lIns="0" tIns="0" rIns="0" bIns="0" rtlCol="0" anchor="ctr">
            <a:spAutoFit/>
          </a:bodyPr>
          <a:lstStyle/>
          <a:p>
            <a:pPr algn="ctr" indent="0" marL="0">
              <a:buNone/>
            </a:pPr>
            <a:r>
              <a:rPr lang="en-US" sz="1125" b="1" dirty="0">
                <a:solidFill>
                  <a:srgbClr val="1A73E8"/>
                </a:solidFill>
                <a:latin typeface="Noto Sans" pitchFamily="34" charset="0"/>
                <a:ea typeface="Noto Sans" pitchFamily="34" charset="-122"/>
                <a:cs typeface="Noto Sans" pitchFamily="34" charset="-120"/>
              </a:rPr>
              <a:t>Frontend</a:t>
            </a:r>
            <a:endParaRPr lang="en-US" sz="1125" dirty="0"/>
          </a:p>
        </p:txBody>
      </p:sp>
      <p:sp>
        <p:nvSpPr>
          <p:cNvPr id="15" name="Shape 12"/>
          <p:cNvSpPr/>
          <p:nvPr/>
        </p:nvSpPr>
        <p:spPr>
          <a:xfrm>
            <a:off x="357188" y="4064794"/>
            <a:ext cx="2000250" cy="1185863"/>
          </a:xfrm>
          <a:prstGeom prst="rect">
            <a:avLst/>
          </a:prstGeom>
          <a:solidFill>
            <a:srgbClr val="F5F7FA"/>
          </a:solidFill>
          <a:ln/>
        </p:spPr>
      </p:sp>
      <p:pic>
        <p:nvPicPr>
          <p:cNvPr id="16" name="Image 1" descr="preencoded.png">    </p:cNvPr>
          <p:cNvPicPr>
            <a:picLocks noChangeAspect="1"/>
          </p:cNvPicPr>
          <p:nvPr/>
        </p:nvPicPr>
        <p:blipFill>
          <a:blip r:embed="rId2"/>
          <a:stretch>
            <a:fillRect/>
          </a:stretch>
        </p:blipFill>
        <p:spPr>
          <a:xfrm>
            <a:off x="464344" y="4200525"/>
            <a:ext cx="85725" cy="114300"/>
          </a:xfrm>
          <a:prstGeom prst="rect">
            <a:avLst/>
          </a:prstGeom>
        </p:spPr>
      </p:pic>
      <p:sp>
        <p:nvSpPr>
          <p:cNvPr id="17" name="Text 13"/>
          <p:cNvSpPr/>
          <p:nvPr/>
        </p:nvSpPr>
        <p:spPr>
          <a:xfrm>
            <a:off x="621506" y="4171950"/>
            <a:ext cx="1355834"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HTML5, CSS3, JavaScript</a:t>
            </a:r>
            <a:endParaRPr lang="en-US" sz="900" dirty="0"/>
          </a:p>
        </p:txBody>
      </p:sp>
      <p:pic>
        <p:nvPicPr>
          <p:cNvPr id="18" name="Image 2" descr="preencoded.png">    </p:cNvPr>
          <p:cNvPicPr>
            <a:picLocks noChangeAspect="1"/>
          </p:cNvPicPr>
          <p:nvPr/>
        </p:nvPicPr>
        <p:blipFill>
          <a:blip r:embed="rId3"/>
          <a:stretch>
            <a:fillRect/>
          </a:stretch>
        </p:blipFill>
        <p:spPr>
          <a:xfrm>
            <a:off x="464344" y="4443413"/>
            <a:ext cx="114300" cy="114300"/>
          </a:xfrm>
          <a:prstGeom prst="rect">
            <a:avLst/>
          </a:prstGeom>
        </p:spPr>
      </p:pic>
      <p:sp>
        <p:nvSpPr>
          <p:cNvPr id="19" name="Text 14"/>
          <p:cNvSpPr/>
          <p:nvPr/>
        </p:nvSpPr>
        <p:spPr>
          <a:xfrm>
            <a:off x="650081" y="4414838"/>
            <a:ext cx="822871"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React / Flutter</a:t>
            </a:r>
            <a:endParaRPr lang="en-US" sz="900" dirty="0"/>
          </a:p>
        </p:txBody>
      </p:sp>
      <p:pic>
        <p:nvPicPr>
          <p:cNvPr id="20" name="Image 3" descr="preencoded.png">    </p:cNvPr>
          <p:cNvPicPr>
            <a:picLocks noChangeAspect="1"/>
          </p:cNvPicPr>
          <p:nvPr/>
        </p:nvPicPr>
        <p:blipFill>
          <a:blip r:embed="rId4"/>
          <a:stretch>
            <a:fillRect/>
          </a:stretch>
        </p:blipFill>
        <p:spPr>
          <a:xfrm>
            <a:off x="464344" y="4686300"/>
            <a:ext cx="128588" cy="114300"/>
          </a:xfrm>
          <a:prstGeom prst="rect">
            <a:avLst/>
          </a:prstGeom>
        </p:spPr>
      </p:pic>
      <p:sp>
        <p:nvSpPr>
          <p:cNvPr id="21" name="Text 15"/>
          <p:cNvSpPr/>
          <p:nvPr/>
        </p:nvSpPr>
        <p:spPr>
          <a:xfrm>
            <a:off x="664369" y="4657725"/>
            <a:ext cx="1570258"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Leaflet.js / Google Maps API</a:t>
            </a:r>
            <a:endParaRPr lang="en-US" sz="900" dirty="0"/>
          </a:p>
        </p:txBody>
      </p:sp>
      <p:pic>
        <p:nvPicPr>
          <p:cNvPr id="22" name="Image 4" descr="preencoded.png">    </p:cNvPr>
          <p:cNvPicPr>
            <a:picLocks noChangeAspect="1"/>
          </p:cNvPicPr>
          <p:nvPr/>
        </p:nvPicPr>
        <p:blipFill>
          <a:blip r:embed="rId5"/>
          <a:stretch>
            <a:fillRect/>
          </a:stretch>
        </p:blipFill>
        <p:spPr>
          <a:xfrm>
            <a:off x="464344" y="4929188"/>
            <a:ext cx="114300" cy="114300"/>
          </a:xfrm>
          <a:prstGeom prst="rect">
            <a:avLst/>
          </a:prstGeom>
        </p:spPr>
      </p:pic>
      <p:sp>
        <p:nvSpPr>
          <p:cNvPr id="23" name="Text 16"/>
          <p:cNvSpPr/>
          <p:nvPr/>
        </p:nvSpPr>
        <p:spPr>
          <a:xfrm>
            <a:off x="650081" y="4900613"/>
            <a:ext cx="1416081"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Chart.js for visualizations</a:t>
            </a:r>
            <a:endParaRPr lang="en-US" sz="900" dirty="0"/>
          </a:p>
        </p:txBody>
      </p:sp>
      <p:sp>
        <p:nvSpPr>
          <p:cNvPr id="24" name="Text 17"/>
          <p:cNvSpPr/>
          <p:nvPr/>
        </p:nvSpPr>
        <p:spPr>
          <a:xfrm>
            <a:off x="2500313" y="3743325"/>
            <a:ext cx="2071688" cy="214313"/>
          </a:xfrm>
          <a:prstGeom prst="rect">
            <a:avLst/>
          </a:prstGeom>
          <a:noFill/>
          <a:ln/>
        </p:spPr>
        <p:txBody>
          <a:bodyPr wrap="none" lIns="0" tIns="0" rIns="0" bIns="0" rtlCol="0" anchor="ctr">
            <a:spAutoFit/>
          </a:bodyPr>
          <a:lstStyle/>
          <a:p>
            <a:pPr algn="ctr" indent="0" marL="0">
              <a:buNone/>
            </a:pPr>
            <a:r>
              <a:rPr lang="en-US" sz="1125" b="1" dirty="0">
                <a:solidFill>
                  <a:srgbClr val="1A73E8"/>
                </a:solidFill>
                <a:latin typeface="Noto Sans" pitchFamily="34" charset="0"/>
                <a:ea typeface="Noto Sans" pitchFamily="34" charset="-122"/>
                <a:cs typeface="Noto Sans" pitchFamily="34" charset="-120"/>
              </a:rPr>
              <a:t>Backend</a:t>
            </a:r>
            <a:endParaRPr lang="en-US" sz="1125" dirty="0"/>
          </a:p>
        </p:txBody>
      </p:sp>
      <p:sp>
        <p:nvSpPr>
          <p:cNvPr id="25" name="Shape 18"/>
          <p:cNvSpPr/>
          <p:nvPr/>
        </p:nvSpPr>
        <p:spPr>
          <a:xfrm>
            <a:off x="2500313" y="4064794"/>
            <a:ext cx="2000250" cy="1185863"/>
          </a:xfrm>
          <a:prstGeom prst="rect">
            <a:avLst/>
          </a:prstGeom>
          <a:solidFill>
            <a:srgbClr val="F5F7FA"/>
          </a:solidFill>
          <a:ln/>
        </p:spPr>
      </p:sp>
      <p:pic>
        <p:nvPicPr>
          <p:cNvPr id="26" name="Image 5" descr="preencoded.png">    </p:cNvPr>
          <p:cNvPicPr>
            <a:picLocks noChangeAspect="1"/>
          </p:cNvPicPr>
          <p:nvPr/>
        </p:nvPicPr>
        <p:blipFill>
          <a:blip r:embed="rId6"/>
          <a:stretch>
            <a:fillRect/>
          </a:stretch>
        </p:blipFill>
        <p:spPr>
          <a:xfrm>
            <a:off x="2607469" y="4200525"/>
            <a:ext cx="100013" cy="114300"/>
          </a:xfrm>
          <a:prstGeom prst="rect">
            <a:avLst/>
          </a:prstGeom>
        </p:spPr>
      </p:pic>
      <p:sp>
        <p:nvSpPr>
          <p:cNvPr id="27" name="Text 19"/>
          <p:cNvSpPr/>
          <p:nvPr/>
        </p:nvSpPr>
        <p:spPr>
          <a:xfrm>
            <a:off x="2778919" y="4171950"/>
            <a:ext cx="1015110"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Node.js + Express</a:t>
            </a:r>
            <a:endParaRPr lang="en-US" sz="900" dirty="0"/>
          </a:p>
        </p:txBody>
      </p:sp>
      <p:pic>
        <p:nvPicPr>
          <p:cNvPr id="28" name="Image 6" descr="preencoded.png">    </p:cNvPr>
          <p:cNvPicPr>
            <a:picLocks noChangeAspect="1"/>
          </p:cNvPicPr>
          <p:nvPr/>
        </p:nvPicPr>
        <p:blipFill>
          <a:blip r:embed="rId7"/>
          <a:stretch>
            <a:fillRect/>
          </a:stretch>
        </p:blipFill>
        <p:spPr>
          <a:xfrm>
            <a:off x="2607469" y="4443413"/>
            <a:ext cx="100013" cy="114300"/>
          </a:xfrm>
          <a:prstGeom prst="rect">
            <a:avLst/>
          </a:prstGeom>
        </p:spPr>
      </p:pic>
      <p:sp>
        <p:nvSpPr>
          <p:cNvPr id="29" name="Text 20"/>
          <p:cNvSpPr/>
          <p:nvPr/>
        </p:nvSpPr>
        <p:spPr>
          <a:xfrm>
            <a:off x="2778919" y="4414838"/>
            <a:ext cx="1518828"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Python for data processing</a:t>
            </a:r>
            <a:endParaRPr lang="en-US" sz="900" dirty="0"/>
          </a:p>
        </p:txBody>
      </p:sp>
      <p:pic>
        <p:nvPicPr>
          <p:cNvPr id="30" name="Image 7" descr="preencoded.png">    </p:cNvPr>
          <p:cNvPicPr>
            <a:picLocks noChangeAspect="1"/>
          </p:cNvPicPr>
          <p:nvPr/>
        </p:nvPicPr>
        <p:blipFill>
          <a:blip r:embed="rId8"/>
          <a:stretch>
            <a:fillRect/>
          </a:stretch>
        </p:blipFill>
        <p:spPr>
          <a:xfrm>
            <a:off x="2607469" y="4686300"/>
            <a:ext cx="100013" cy="114300"/>
          </a:xfrm>
          <a:prstGeom prst="rect">
            <a:avLst/>
          </a:prstGeom>
        </p:spPr>
      </p:pic>
      <p:sp>
        <p:nvSpPr>
          <p:cNvPr id="31" name="Text 21"/>
          <p:cNvSpPr/>
          <p:nvPr/>
        </p:nvSpPr>
        <p:spPr>
          <a:xfrm>
            <a:off x="2778919" y="4657725"/>
            <a:ext cx="780343"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Supabase DB</a:t>
            </a:r>
            <a:endParaRPr lang="en-US" sz="900" dirty="0"/>
          </a:p>
        </p:txBody>
      </p:sp>
      <p:pic>
        <p:nvPicPr>
          <p:cNvPr id="32" name="Image 8" descr="preencoded.png">    </p:cNvPr>
          <p:cNvPicPr>
            <a:picLocks noChangeAspect="1"/>
          </p:cNvPicPr>
          <p:nvPr/>
        </p:nvPicPr>
        <p:blipFill>
          <a:blip r:embed="rId9"/>
          <a:stretch>
            <a:fillRect/>
          </a:stretch>
        </p:blipFill>
        <p:spPr>
          <a:xfrm>
            <a:off x="2607469" y="4929188"/>
            <a:ext cx="100013" cy="114300"/>
          </a:xfrm>
          <a:prstGeom prst="rect">
            <a:avLst/>
          </a:prstGeom>
        </p:spPr>
      </p:pic>
      <p:sp>
        <p:nvSpPr>
          <p:cNvPr id="33" name="Text 22"/>
          <p:cNvSpPr/>
          <p:nvPr/>
        </p:nvSpPr>
        <p:spPr>
          <a:xfrm>
            <a:off x="2778919" y="4900613"/>
            <a:ext cx="1232855"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Firebase Notifications</a:t>
            </a:r>
            <a:endParaRPr lang="en-US" sz="900" dirty="0"/>
          </a:p>
        </p:txBody>
      </p:sp>
      <p:sp>
        <p:nvSpPr>
          <p:cNvPr id="34" name="Text 23"/>
          <p:cNvSpPr/>
          <p:nvPr/>
        </p:nvSpPr>
        <p:spPr>
          <a:xfrm>
            <a:off x="4643438" y="3743325"/>
            <a:ext cx="2071688" cy="214313"/>
          </a:xfrm>
          <a:prstGeom prst="rect">
            <a:avLst/>
          </a:prstGeom>
          <a:noFill/>
          <a:ln/>
        </p:spPr>
        <p:txBody>
          <a:bodyPr wrap="none" lIns="0" tIns="0" rIns="0" bIns="0" rtlCol="0" anchor="ctr">
            <a:spAutoFit/>
          </a:bodyPr>
          <a:lstStyle/>
          <a:p>
            <a:pPr algn="ctr" indent="0" marL="0">
              <a:buNone/>
            </a:pPr>
            <a:r>
              <a:rPr lang="en-US" sz="1125" b="1" dirty="0">
                <a:solidFill>
                  <a:srgbClr val="1A73E8"/>
                </a:solidFill>
                <a:latin typeface="Noto Sans" pitchFamily="34" charset="0"/>
                <a:ea typeface="Noto Sans" pitchFamily="34" charset="-122"/>
                <a:cs typeface="Noto Sans" pitchFamily="34" charset="-120"/>
              </a:rPr>
              <a:t>Data &amp; ML</a:t>
            </a:r>
            <a:endParaRPr lang="en-US" sz="1125" dirty="0"/>
          </a:p>
        </p:txBody>
      </p:sp>
      <p:sp>
        <p:nvSpPr>
          <p:cNvPr id="35" name="Shape 24"/>
          <p:cNvSpPr/>
          <p:nvPr/>
        </p:nvSpPr>
        <p:spPr>
          <a:xfrm>
            <a:off x="4643438" y="4064794"/>
            <a:ext cx="2000250" cy="1185863"/>
          </a:xfrm>
          <a:prstGeom prst="rect">
            <a:avLst/>
          </a:prstGeom>
          <a:solidFill>
            <a:srgbClr val="F5F7FA"/>
          </a:solidFill>
          <a:ln/>
        </p:spPr>
      </p:sp>
      <p:pic>
        <p:nvPicPr>
          <p:cNvPr id="36" name="Image 9" descr="preencoded.png">    </p:cNvPr>
          <p:cNvPicPr>
            <a:picLocks noChangeAspect="1"/>
          </p:cNvPicPr>
          <p:nvPr/>
        </p:nvPicPr>
        <p:blipFill>
          <a:blip r:embed="rId10"/>
          <a:stretch>
            <a:fillRect/>
          </a:stretch>
        </p:blipFill>
        <p:spPr>
          <a:xfrm>
            <a:off x="4750594" y="4200525"/>
            <a:ext cx="114300" cy="114300"/>
          </a:xfrm>
          <a:prstGeom prst="rect">
            <a:avLst/>
          </a:prstGeom>
        </p:spPr>
      </p:pic>
      <p:sp>
        <p:nvSpPr>
          <p:cNvPr id="37" name="Text 25"/>
          <p:cNvSpPr/>
          <p:nvPr/>
        </p:nvSpPr>
        <p:spPr>
          <a:xfrm>
            <a:off x="4936331" y="4171950"/>
            <a:ext cx="903545"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TensorFlow Lite</a:t>
            </a:r>
            <a:endParaRPr lang="en-US" sz="900" dirty="0"/>
          </a:p>
        </p:txBody>
      </p:sp>
      <p:pic>
        <p:nvPicPr>
          <p:cNvPr id="38" name="Image 10" descr="preencoded.png">    </p:cNvPr>
          <p:cNvPicPr>
            <a:picLocks noChangeAspect="1"/>
          </p:cNvPicPr>
          <p:nvPr/>
        </p:nvPicPr>
        <p:blipFill>
          <a:blip r:embed="rId11"/>
          <a:stretch>
            <a:fillRect/>
          </a:stretch>
        </p:blipFill>
        <p:spPr>
          <a:xfrm>
            <a:off x="4750594" y="4443413"/>
            <a:ext cx="142875" cy="114300"/>
          </a:xfrm>
          <a:prstGeom prst="rect">
            <a:avLst/>
          </a:prstGeom>
        </p:spPr>
      </p:pic>
      <p:sp>
        <p:nvSpPr>
          <p:cNvPr id="39" name="Text 26"/>
          <p:cNvSpPr/>
          <p:nvPr/>
        </p:nvSpPr>
        <p:spPr>
          <a:xfrm>
            <a:off x="4964906" y="4414838"/>
            <a:ext cx="1235032"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Hugging Face models</a:t>
            </a:r>
            <a:endParaRPr lang="en-US" sz="900" dirty="0"/>
          </a:p>
        </p:txBody>
      </p:sp>
      <p:pic>
        <p:nvPicPr>
          <p:cNvPr id="40" name="Image 11" descr="preencoded.png">    </p:cNvPr>
          <p:cNvPicPr>
            <a:picLocks noChangeAspect="1"/>
          </p:cNvPicPr>
          <p:nvPr/>
        </p:nvPicPr>
        <p:blipFill>
          <a:blip r:embed="rId12"/>
          <a:stretch>
            <a:fillRect/>
          </a:stretch>
        </p:blipFill>
        <p:spPr>
          <a:xfrm>
            <a:off x="4750594" y="4686300"/>
            <a:ext cx="114300" cy="114300"/>
          </a:xfrm>
          <a:prstGeom prst="rect">
            <a:avLst/>
          </a:prstGeom>
        </p:spPr>
      </p:pic>
      <p:sp>
        <p:nvSpPr>
          <p:cNvPr id="41" name="Text 27"/>
          <p:cNvSpPr/>
          <p:nvPr/>
        </p:nvSpPr>
        <p:spPr>
          <a:xfrm>
            <a:off x="4936331" y="4657725"/>
            <a:ext cx="1512075"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Satellite/CPCB data for AQI</a:t>
            </a:r>
            <a:endParaRPr lang="en-US" sz="900" dirty="0"/>
          </a:p>
        </p:txBody>
      </p:sp>
      <p:pic>
        <p:nvPicPr>
          <p:cNvPr id="42" name="Image 12" descr="preencoded.png">    </p:cNvPr>
          <p:cNvPicPr>
            <a:picLocks noChangeAspect="1"/>
          </p:cNvPicPr>
          <p:nvPr/>
        </p:nvPicPr>
        <p:blipFill>
          <a:blip r:embed="rId13"/>
          <a:stretch>
            <a:fillRect/>
          </a:stretch>
        </p:blipFill>
        <p:spPr>
          <a:xfrm>
            <a:off x="4750594" y="4929188"/>
            <a:ext cx="142875" cy="114300"/>
          </a:xfrm>
          <a:prstGeom prst="rect">
            <a:avLst/>
          </a:prstGeom>
        </p:spPr>
      </p:pic>
      <p:sp>
        <p:nvSpPr>
          <p:cNvPr id="43" name="Text 28"/>
          <p:cNvSpPr/>
          <p:nvPr/>
        </p:nvSpPr>
        <p:spPr>
          <a:xfrm>
            <a:off x="4964906" y="4900613"/>
            <a:ext cx="1363731"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Weather API integration</a:t>
            </a:r>
            <a:endParaRPr lang="en-US" sz="900" dirty="0"/>
          </a:p>
        </p:txBody>
      </p:sp>
      <p:sp>
        <p:nvSpPr>
          <p:cNvPr id="44" name="Text 29"/>
          <p:cNvSpPr/>
          <p:nvPr/>
        </p:nvSpPr>
        <p:spPr>
          <a:xfrm>
            <a:off x="6786563" y="3743325"/>
            <a:ext cx="2071688" cy="214313"/>
          </a:xfrm>
          <a:prstGeom prst="rect">
            <a:avLst/>
          </a:prstGeom>
          <a:noFill/>
          <a:ln/>
        </p:spPr>
        <p:txBody>
          <a:bodyPr wrap="none" lIns="0" tIns="0" rIns="0" bIns="0" rtlCol="0" anchor="ctr">
            <a:spAutoFit/>
          </a:bodyPr>
          <a:lstStyle/>
          <a:p>
            <a:pPr algn="ctr" indent="0" marL="0">
              <a:buNone/>
            </a:pPr>
            <a:r>
              <a:rPr lang="en-US" sz="1125" b="1" dirty="0">
                <a:solidFill>
                  <a:srgbClr val="1A73E8"/>
                </a:solidFill>
                <a:latin typeface="Noto Sans" pitchFamily="34" charset="0"/>
                <a:ea typeface="Noto Sans" pitchFamily="34" charset="-122"/>
                <a:cs typeface="Noto Sans" pitchFamily="34" charset="-120"/>
              </a:rPr>
              <a:t>DevOps &amp; Analytics</a:t>
            </a:r>
            <a:endParaRPr lang="en-US" sz="1125" dirty="0"/>
          </a:p>
        </p:txBody>
      </p:sp>
      <p:sp>
        <p:nvSpPr>
          <p:cNvPr id="45" name="Shape 30"/>
          <p:cNvSpPr/>
          <p:nvPr/>
        </p:nvSpPr>
        <p:spPr>
          <a:xfrm>
            <a:off x="6786563" y="4064794"/>
            <a:ext cx="2000250" cy="1185863"/>
          </a:xfrm>
          <a:prstGeom prst="rect">
            <a:avLst/>
          </a:prstGeom>
          <a:solidFill>
            <a:srgbClr val="F5F7FA"/>
          </a:solidFill>
          <a:ln/>
        </p:spPr>
      </p:sp>
      <p:pic>
        <p:nvPicPr>
          <p:cNvPr id="46" name="Image 13" descr="preencoded.png">    </p:cNvPr>
          <p:cNvPicPr>
            <a:picLocks noChangeAspect="1"/>
          </p:cNvPicPr>
          <p:nvPr/>
        </p:nvPicPr>
        <p:blipFill>
          <a:blip r:embed="rId14"/>
          <a:stretch>
            <a:fillRect/>
          </a:stretch>
        </p:blipFill>
        <p:spPr>
          <a:xfrm>
            <a:off x="6893719" y="4200525"/>
            <a:ext cx="114300" cy="114300"/>
          </a:xfrm>
          <a:prstGeom prst="rect">
            <a:avLst/>
          </a:prstGeom>
        </p:spPr>
      </p:pic>
      <p:sp>
        <p:nvSpPr>
          <p:cNvPr id="47" name="Text 31"/>
          <p:cNvSpPr/>
          <p:nvPr/>
        </p:nvSpPr>
        <p:spPr>
          <a:xfrm>
            <a:off x="7079456" y="4171950"/>
            <a:ext cx="850413"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Jest for testing</a:t>
            </a:r>
            <a:endParaRPr lang="en-US" sz="900" dirty="0"/>
          </a:p>
        </p:txBody>
      </p:sp>
      <p:pic>
        <p:nvPicPr>
          <p:cNvPr id="48" name="Image 14" descr="preencoded.png">    </p:cNvPr>
          <p:cNvPicPr>
            <a:picLocks noChangeAspect="1"/>
          </p:cNvPicPr>
          <p:nvPr/>
        </p:nvPicPr>
        <p:blipFill>
          <a:blip r:embed="rId15"/>
          <a:stretch>
            <a:fillRect/>
          </a:stretch>
        </p:blipFill>
        <p:spPr>
          <a:xfrm>
            <a:off x="6893719" y="4443413"/>
            <a:ext cx="128588" cy="114300"/>
          </a:xfrm>
          <a:prstGeom prst="rect">
            <a:avLst/>
          </a:prstGeom>
        </p:spPr>
      </p:pic>
      <p:sp>
        <p:nvSpPr>
          <p:cNvPr id="49" name="Text 32"/>
          <p:cNvSpPr/>
          <p:nvPr/>
        </p:nvSpPr>
        <p:spPr>
          <a:xfrm>
            <a:off x="7093744" y="4414838"/>
            <a:ext cx="1028951"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Firebase Analytics</a:t>
            </a:r>
            <a:endParaRPr lang="en-US" sz="900" dirty="0"/>
          </a:p>
        </p:txBody>
      </p:sp>
      <p:pic>
        <p:nvPicPr>
          <p:cNvPr id="50" name="Image 15" descr="preencoded.png">    </p:cNvPr>
          <p:cNvPicPr>
            <a:picLocks noChangeAspect="1"/>
          </p:cNvPicPr>
          <p:nvPr/>
        </p:nvPicPr>
        <p:blipFill>
          <a:blip r:embed="rId16"/>
          <a:stretch>
            <a:fillRect/>
          </a:stretch>
        </p:blipFill>
        <p:spPr>
          <a:xfrm>
            <a:off x="6893719" y="4686300"/>
            <a:ext cx="128588" cy="114300"/>
          </a:xfrm>
          <a:prstGeom prst="rect">
            <a:avLst/>
          </a:prstGeom>
        </p:spPr>
      </p:pic>
      <p:sp>
        <p:nvSpPr>
          <p:cNvPr id="51" name="Text 33"/>
          <p:cNvSpPr/>
          <p:nvPr/>
        </p:nvSpPr>
        <p:spPr>
          <a:xfrm>
            <a:off x="7093744" y="4657725"/>
            <a:ext cx="1402826"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Performance monitoring</a:t>
            </a:r>
            <a:endParaRPr lang="en-US" sz="900" dirty="0"/>
          </a:p>
        </p:txBody>
      </p:sp>
      <p:pic>
        <p:nvPicPr>
          <p:cNvPr id="52" name="Image 16" descr="preencoded.png">    </p:cNvPr>
          <p:cNvPicPr>
            <a:picLocks noChangeAspect="1"/>
          </p:cNvPicPr>
          <p:nvPr/>
        </p:nvPicPr>
        <p:blipFill>
          <a:blip r:embed="rId17"/>
          <a:stretch>
            <a:fillRect/>
          </a:stretch>
        </p:blipFill>
        <p:spPr>
          <a:xfrm>
            <a:off x="6893719" y="4929188"/>
            <a:ext cx="85725" cy="114300"/>
          </a:xfrm>
          <a:prstGeom prst="rect">
            <a:avLst/>
          </a:prstGeom>
        </p:spPr>
      </p:pic>
      <p:sp>
        <p:nvSpPr>
          <p:cNvPr id="53" name="Text 34"/>
          <p:cNvSpPr/>
          <p:nvPr/>
        </p:nvSpPr>
        <p:spPr>
          <a:xfrm>
            <a:off x="7050881" y="4900613"/>
            <a:ext cx="1325082"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Cross-platform support</a:t>
            </a:r>
            <a:endParaRPr lang="en-US" sz="900" dirty="0"/>
          </a:p>
        </p:txBody>
      </p:sp>
      <p:sp>
        <p:nvSpPr>
          <p:cNvPr id="54" name="Text 35"/>
          <p:cNvSpPr/>
          <p:nvPr/>
        </p:nvSpPr>
        <p:spPr>
          <a:xfrm>
            <a:off x="285750" y="5464969"/>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55" name="Text 36"/>
          <p:cNvSpPr/>
          <p:nvPr/>
        </p:nvSpPr>
        <p:spPr>
          <a:xfrm>
            <a:off x="8619576" y="5464969"/>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4/10</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57938"/>
          </a:xfrm>
          <a:prstGeom prst="rect">
            <a:avLst/>
          </a:prstGeom>
        </p:spPr>
      </p:pic>
      <p:sp>
        <p:nvSpPr>
          <p:cNvPr id="3" name="Text 0"/>
          <p:cNvSpPr/>
          <p:nvPr/>
        </p:nvSpPr>
        <p:spPr>
          <a:xfrm>
            <a:off x="285750" y="285750"/>
            <a:ext cx="1722760"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Key Features</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1A73E8"/>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Shape 11"/>
          <p:cNvSpPr/>
          <p:nvPr/>
        </p:nvSpPr>
        <p:spPr>
          <a:xfrm>
            <a:off x="285750" y="885825"/>
            <a:ext cx="4179094" cy="2293144"/>
          </a:xfrm>
          <a:prstGeom prst="rect">
            <a:avLst/>
          </a:prstGeom>
          <a:solidFill>
            <a:srgbClr val="F5F7FA"/>
          </a:solidFill>
          <a:ln/>
        </p:spPr>
      </p:sp>
      <p:sp>
        <p:nvSpPr>
          <p:cNvPr id="15" name="Shape 12"/>
          <p:cNvSpPr/>
          <p:nvPr/>
        </p:nvSpPr>
        <p:spPr>
          <a:xfrm>
            <a:off x="428625" y="1028700"/>
            <a:ext cx="357188" cy="357188"/>
          </a:xfrm>
          <a:prstGeom prst="ellipse">
            <a:avLst/>
          </a:prstGeom>
          <a:solidFill>
            <a:srgbClr val="34A853"/>
          </a:solidFill>
          <a:ln/>
        </p:spPr>
      </p:sp>
      <p:pic>
        <p:nvPicPr>
          <p:cNvPr id="16" name="Image 1" descr="preencoded.png">    </p:cNvPr>
          <p:cNvPicPr>
            <a:picLocks noChangeAspect="1"/>
          </p:cNvPicPr>
          <p:nvPr/>
        </p:nvPicPr>
        <p:blipFill>
          <a:blip r:embed="rId2"/>
          <a:stretch>
            <a:fillRect/>
          </a:stretch>
        </p:blipFill>
        <p:spPr>
          <a:xfrm>
            <a:off x="510778" y="1121569"/>
            <a:ext cx="192881" cy="171450"/>
          </a:xfrm>
          <a:prstGeom prst="rect">
            <a:avLst/>
          </a:prstGeom>
        </p:spPr>
      </p:pic>
      <p:sp>
        <p:nvSpPr>
          <p:cNvPr id="17" name="Text 13"/>
          <p:cNvSpPr/>
          <p:nvPr/>
        </p:nvSpPr>
        <p:spPr>
          <a:xfrm>
            <a:off x="892969" y="1078706"/>
            <a:ext cx="1223925"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Real-Time AQI</a:t>
            </a:r>
            <a:endParaRPr lang="en-US" sz="1350" dirty="0"/>
          </a:p>
        </p:txBody>
      </p:sp>
      <p:sp>
        <p:nvSpPr>
          <p:cNvPr id="18" name="Text 14"/>
          <p:cNvSpPr/>
          <p:nvPr/>
        </p:nvSpPr>
        <p:spPr>
          <a:xfrm>
            <a:off x="571500" y="149304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Live air quality data from ground stations</a:t>
            </a:r>
            <a:endParaRPr lang="en-US" sz="900" dirty="0"/>
          </a:p>
        </p:txBody>
      </p:sp>
      <p:sp>
        <p:nvSpPr>
          <p:cNvPr id="19" name="Text 15"/>
          <p:cNvSpPr/>
          <p:nvPr/>
        </p:nvSpPr>
        <p:spPr>
          <a:xfrm>
            <a:off x="571500" y="1835944"/>
            <a:ext cx="1821656" cy="51435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Satellite-derived pollution data for areas without monitoring stations</a:t>
            </a:r>
            <a:endParaRPr lang="en-US" sz="900" dirty="0"/>
          </a:p>
        </p:txBody>
      </p:sp>
      <p:sp>
        <p:nvSpPr>
          <p:cNvPr id="20" name="Text 16"/>
          <p:cNvSpPr/>
          <p:nvPr/>
        </p:nvSpPr>
        <p:spPr>
          <a:xfrm>
            <a:off x="571500" y="235029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Color-coded visualization (Green = Good, Red = Hazardous)</a:t>
            </a:r>
            <a:endParaRPr lang="en-US" sz="900" dirty="0"/>
          </a:p>
        </p:txBody>
      </p:sp>
      <p:sp>
        <p:nvSpPr>
          <p:cNvPr id="21" name="Text 17"/>
          <p:cNvSpPr/>
          <p:nvPr/>
        </p:nvSpPr>
        <p:spPr>
          <a:xfrm>
            <a:off x="571500" y="269319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Detailed pollutant breakdown (PM2.5, PM10, NO₂, SO₂)</a:t>
            </a:r>
            <a:endParaRPr lang="en-US" sz="900" dirty="0"/>
          </a:p>
        </p:txBody>
      </p:sp>
      <p:pic>
        <p:nvPicPr>
          <p:cNvPr id="22" name="Image 2" descr="preencoded.png">    </p:cNvPr>
          <p:cNvPicPr>
            <a:picLocks noChangeAspect="1"/>
          </p:cNvPicPr>
          <p:nvPr/>
        </p:nvPicPr>
        <p:blipFill>
          <a:blip r:embed="rId3"/>
          <a:stretch>
            <a:fillRect/>
          </a:stretch>
        </p:blipFill>
        <p:spPr>
          <a:xfrm>
            <a:off x="2661047" y="1550194"/>
            <a:ext cx="1428750" cy="1428750"/>
          </a:xfrm>
          <a:prstGeom prst="rect">
            <a:avLst/>
          </a:prstGeom>
        </p:spPr>
      </p:pic>
      <p:sp>
        <p:nvSpPr>
          <p:cNvPr id="23" name="Shape 18"/>
          <p:cNvSpPr/>
          <p:nvPr/>
        </p:nvSpPr>
        <p:spPr>
          <a:xfrm>
            <a:off x="4679156" y="885825"/>
            <a:ext cx="4179094" cy="2293144"/>
          </a:xfrm>
          <a:prstGeom prst="rect">
            <a:avLst/>
          </a:prstGeom>
          <a:solidFill>
            <a:srgbClr val="F5F7FA"/>
          </a:solidFill>
          <a:ln/>
        </p:spPr>
      </p:sp>
      <p:sp>
        <p:nvSpPr>
          <p:cNvPr id="24" name="Shape 19"/>
          <p:cNvSpPr/>
          <p:nvPr/>
        </p:nvSpPr>
        <p:spPr>
          <a:xfrm>
            <a:off x="4822031" y="1028700"/>
            <a:ext cx="357188" cy="357188"/>
          </a:xfrm>
          <a:prstGeom prst="ellipse">
            <a:avLst/>
          </a:prstGeom>
          <a:solidFill>
            <a:srgbClr val="1A73E8"/>
          </a:solidFill>
          <a:ln/>
        </p:spPr>
      </p:sp>
      <p:pic>
        <p:nvPicPr>
          <p:cNvPr id="25" name="Image 3" descr="preencoded.png">    </p:cNvPr>
          <p:cNvPicPr>
            <a:picLocks noChangeAspect="1"/>
          </p:cNvPicPr>
          <p:nvPr/>
        </p:nvPicPr>
        <p:blipFill>
          <a:blip r:embed="rId4"/>
          <a:stretch>
            <a:fillRect/>
          </a:stretch>
        </p:blipFill>
        <p:spPr>
          <a:xfrm>
            <a:off x="4914900" y="1121569"/>
            <a:ext cx="171450" cy="171450"/>
          </a:xfrm>
          <a:prstGeom prst="rect">
            <a:avLst/>
          </a:prstGeom>
        </p:spPr>
      </p:pic>
      <p:sp>
        <p:nvSpPr>
          <p:cNvPr id="26" name="Text 20"/>
          <p:cNvSpPr/>
          <p:nvPr/>
        </p:nvSpPr>
        <p:spPr>
          <a:xfrm>
            <a:off x="5286375" y="1078706"/>
            <a:ext cx="1445270" cy="257175"/>
          </a:xfrm>
          <a:prstGeom prst="rect">
            <a:avLst/>
          </a:prstGeom>
          <a:noFill/>
          <a:ln/>
        </p:spPr>
        <p:txBody>
          <a:bodyPr wrap="none" lIns="0" tIns="0" rIns="0" bIns="0" rtlCol="0" anchor="ctr">
            <a:spAutoFit/>
          </a:bodyPr>
          <a:lstStyle/>
          <a:p>
            <a:pPr indent="0" marL="0">
              <a:buNone/>
            </a:pPr>
            <a:r>
              <a:rPr lang="en-US" sz="1350" b="1" dirty="0">
                <a:solidFill>
                  <a:srgbClr val="1A73E8"/>
                </a:solidFill>
                <a:latin typeface="Noto Sans" pitchFamily="34" charset="0"/>
                <a:ea typeface="Noto Sans" pitchFamily="34" charset="-122"/>
                <a:cs typeface="Noto Sans" pitchFamily="34" charset="-120"/>
              </a:rPr>
              <a:t>Historical Trends</a:t>
            </a:r>
            <a:endParaRPr lang="en-US" sz="1350" dirty="0"/>
          </a:p>
        </p:txBody>
      </p:sp>
      <p:sp>
        <p:nvSpPr>
          <p:cNvPr id="27" name="Text 21"/>
          <p:cNvSpPr/>
          <p:nvPr/>
        </p:nvSpPr>
        <p:spPr>
          <a:xfrm>
            <a:off x="4964906" y="149304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Graph AQI/PM2.5/NO₂ over weeks or months</a:t>
            </a:r>
            <a:endParaRPr lang="en-US" sz="900" dirty="0"/>
          </a:p>
        </p:txBody>
      </p:sp>
      <p:sp>
        <p:nvSpPr>
          <p:cNvPr id="28" name="Text 22"/>
          <p:cNvSpPr/>
          <p:nvPr/>
        </p:nvSpPr>
        <p:spPr>
          <a:xfrm>
            <a:off x="4964906" y="183594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Compare data across different time periods</a:t>
            </a:r>
            <a:endParaRPr lang="en-US" sz="900" dirty="0"/>
          </a:p>
        </p:txBody>
      </p:sp>
      <p:sp>
        <p:nvSpPr>
          <p:cNvPr id="29" name="Text 23"/>
          <p:cNvSpPr/>
          <p:nvPr/>
        </p:nvSpPr>
        <p:spPr>
          <a:xfrm>
            <a:off x="4964906" y="2178844"/>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Satellite imagery correlation over time</a:t>
            </a:r>
            <a:endParaRPr lang="en-US" sz="900" dirty="0"/>
          </a:p>
        </p:txBody>
      </p:sp>
      <p:sp>
        <p:nvSpPr>
          <p:cNvPr id="30" name="Text 24"/>
          <p:cNvSpPr/>
          <p:nvPr/>
        </p:nvSpPr>
        <p:spPr>
          <a:xfrm>
            <a:off x="4964906" y="2521744"/>
            <a:ext cx="1821656"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Data export for offline analysis</a:t>
            </a:r>
            <a:endParaRPr lang="en-US" sz="900" dirty="0"/>
          </a:p>
        </p:txBody>
      </p:sp>
      <p:pic>
        <p:nvPicPr>
          <p:cNvPr id="31" name="Image 4" descr="preencoded.png">    </p:cNvPr>
          <p:cNvPicPr>
            <a:picLocks noChangeAspect="1"/>
          </p:cNvPicPr>
          <p:nvPr/>
        </p:nvPicPr>
        <p:blipFill>
          <a:blip r:embed="rId5"/>
          <a:stretch>
            <a:fillRect/>
          </a:stretch>
        </p:blipFill>
        <p:spPr>
          <a:xfrm>
            <a:off x="7054453" y="1550194"/>
            <a:ext cx="1428750" cy="1428750"/>
          </a:xfrm>
          <a:prstGeom prst="rect">
            <a:avLst/>
          </a:prstGeom>
        </p:spPr>
      </p:pic>
      <p:sp>
        <p:nvSpPr>
          <p:cNvPr id="32" name="Shape 25"/>
          <p:cNvSpPr/>
          <p:nvPr/>
        </p:nvSpPr>
        <p:spPr>
          <a:xfrm>
            <a:off x="285750" y="3393281"/>
            <a:ext cx="4179094" cy="2293144"/>
          </a:xfrm>
          <a:prstGeom prst="rect">
            <a:avLst/>
          </a:prstGeom>
          <a:solidFill>
            <a:srgbClr val="F5F7FA"/>
          </a:solidFill>
          <a:ln/>
        </p:spPr>
      </p:sp>
      <p:sp>
        <p:nvSpPr>
          <p:cNvPr id="33" name="Shape 26"/>
          <p:cNvSpPr/>
          <p:nvPr/>
        </p:nvSpPr>
        <p:spPr>
          <a:xfrm>
            <a:off x="428625" y="3536156"/>
            <a:ext cx="357188" cy="357188"/>
          </a:xfrm>
          <a:prstGeom prst="ellipse">
            <a:avLst/>
          </a:prstGeom>
          <a:solidFill>
            <a:srgbClr val="FBBC04"/>
          </a:solidFill>
          <a:ln/>
        </p:spPr>
      </p:sp>
      <p:pic>
        <p:nvPicPr>
          <p:cNvPr id="34" name="Image 5" descr="preencoded.png">    </p:cNvPr>
          <p:cNvPicPr>
            <a:picLocks noChangeAspect="1"/>
          </p:cNvPicPr>
          <p:nvPr/>
        </p:nvPicPr>
        <p:blipFill>
          <a:blip r:embed="rId6"/>
          <a:stretch>
            <a:fillRect/>
          </a:stretch>
        </p:blipFill>
        <p:spPr>
          <a:xfrm>
            <a:off x="532209" y="3629025"/>
            <a:ext cx="150019" cy="171450"/>
          </a:xfrm>
          <a:prstGeom prst="rect">
            <a:avLst/>
          </a:prstGeom>
        </p:spPr>
      </p:pic>
      <p:sp>
        <p:nvSpPr>
          <p:cNvPr id="35" name="Text 27"/>
          <p:cNvSpPr/>
          <p:nvPr/>
        </p:nvSpPr>
        <p:spPr>
          <a:xfrm>
            <a:off x="892969" y="3586163"/>
            <a:ext cx="1025909" cy="257175"/>
          </a:xfrm>
          <a:prstGeom prst="rect">
            <a:avLst/>
          </a:prstGeom>
          <a:noFill/>
          <a:ln/>
        </p:spPr>
        <p:txBody>
          <a:bodyPr wrap="none" lIns="0" tIns="0" rIns="0" bIns="0" rtlCol="0" anchor="ctr">
            <a:spAutoFit/>
          </a:bodyPr>
          <a:lstStyle/>
          <a:p>
            <a:pPr indent="0" marL="0">
              <a:buNone/>
            </a:pPr>
            <a:r>
              <a:rPr lang="en-US" sz="1350" b="1" dirty="0">
                <a:solidFill>
                  <a:srgbClr val="FBBC04"/>
                </a:solidFill>
                <a:latin typeface="Noto Sans" pitchFamily="34" charset="0"/>
                <a:ea typeface="Noto Sans" pitchFamily="34" charset="-122"/>
                <a:cs typeface="Noto Sans" pitchFamily="34" charset="-120"/>
              </a:rPr>
              <a:t>Forecasting</a:t>
            </a:r>
            <a:endParaRPr lang="en-US" sz="1350" dirty="0"/>
          </a:p>
        </p:txBody>
      </p:sp>
      <p:sp>
        <p:nvSpPr>
          <p:cNvPr id="36" name="Text 28"/>
          <p:cNvSpPr/>
          <p:nvPr/>
        </p:nvSpPr>
        <p:spPr>
          <a:xfrm>
            <a:off x="571500" y="4000500"/>
            <a:ext cx="1821656" cy="171450"/>
          </a:xfrm>
          <a:prstGeom prst="rect">
            <a:avLst/>
          </a:prstGeom>
          <a:noFill/>
          <a:ln/>
        </p:spPr>
        <p:txBody>
          <a:bodyPr wrap="non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3-day pollution level predictions</a:t>
            </a:r>
            <a:endParaRPr lang="en-US" sz="900" dirty="0"/>
          </a:p>
        </p:txBody>
      </p:sp>
      <p:sp>
        <p:nvSpPr>
          <p:cNvPr id="37" name="Text 29"/>
          <p:cNvSpPr/>
          <p:nvPr/>
        </p:nvSpPr>
        <p:spPr>
          <a:xfrm>
            <a:off x="571500" y="417195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Machine learning model using weather + historical AQI</a:t>
            </a:r>
            <a:endParaRPr lang="en-US" sz="900" dirty="0"/>
          </a:p>
        </p:txBody>
      </p:sp>
      <p:sp>
        <p:nvSpPr>
          <p:cNvPr id="38" name="Text 30"/>
          <p:cNvSpPr/>
          <p:nvPr/>
        </p:nvSpPr>
        <p:spPr>
          <a:xfrm>
            <a:off x="571500" y="451485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Hourly forecasts for the next 24 hours</a:t>
            </a:r>
            <a:endParaRPr lang="en-US" sz="900" dirty="0"/>
          </a:p>
        </p:txBody>
      </p:sp>
      <p:sp>
        <p:nvSpPr>
          <p:cNvPr id="39" name="Text 31"/>
          <p:cNvSpPr/>
          <p:nvPr/>
        </p:nvSpPr>
        <p:spPr>
          <a:xfrm>
            <a:off x="571500" y="485775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Animated forecast maps showing pollution spread</a:t>
            </a:r>
            <a:endParaRPr lang="en-US" sz="900" dirty="0"/>
          </a:p>
        </p:txBody>
      </p:sp>
      <p:pic>
        <p:nvPicPr>
          <p:cNvPr id="40" name="Image 6" descr="preencoded.png">    </p:cNvPr>
          <p:cNvPicPr>
            <a:picLocks noChangeAspect="1"/>
          </p:cNvPicPr>
          <p:nvPr/>
        </p:nvPicPr>
        <p:blipFill>
          <a:blip r:embed="rId7"/>
          <a:stretch>
            <a:fillRect/>
          </a:stretch>
        </p:blipFill>
        <p:spPr>
          <a:xfrm>
            <a:off x="2661047" y="4057650"/>
            <a:ext cx="1428750" cy="1428750"/>
          </a:xfrm>
          <a:prstGeom prst="rect">
            <a:avLst/>
          </a:prstGeom>
        </p:spPr>
      </p:pic>
      <p:sp>
        <p:nvSpPr>
          <p:cNvPr id="41" name="Shape 32"/>
          <p:cNvSpPr/>
          <p:nvPr/>
        </p:nvSpPr>
        <p:spPr>
          <a:xfrm>
            <a:off x="4679156" y="3393281"/>
            <a:ext cx="4179094" cy="2293144"/>
          </a:xfrm>
          <a:prstGeom prst="rect">
            <a:avLst/>
          </a:prstGeom>
          <a:solidFill>
            <a:srgbClr val="F5F7FA"/>
          </a:solidFill>
          <a:ln/>
        </p:spPr>
      </p:sp>
      <p:sp>
        <p:nvSpPr>
          <p:cNvPr id="42" name="Shape 33"/>
          <p:cNvSpPr/>
          <p:nvPr/>
        </p:nvSpPr>
        <p:spPr>
          <a:xfrm>
            <a:off x="4822031" y="3536156"/>
            <a:ext cx="357188" cy="357188"/>
          </a:xfrm>
          <a:prstGeom prst="ellipse">
            <a:avLst/>
          </a:prstGeom>
          <a:solidFill>
            <a:srgbClr val="EA4335"/>
          </a:solidFill>
          <a:ln/>
        </p:spPr>
      </p:sp>
      <p:pic>
        <p:nvPicPr>
          <p:cNvPr id="43" name="Image 7" descr="preencoded.png">    </p:cNvPr>
          <p:cNvPicPr>
            <a:picLocks noChangeAspect="1"/>
          </p:cNvPicPr>
          <p:nvPr/>
        </p:nvPicPr>
        <p:blipFill>
          <a:blip r:embed="rId8"/>
          <a:stretch>
            <a:fillRect/>
          </a:stretch>
        </p:blipFill>
        <p:spPr>
          <a:xfrm>
            <a:off x="4904184" y="3629025"/>
            <a:ext cx="192881" cy="171450"/>
          </a:xfrm>
          <a:prstGeom prst="rect">
            <a:avLst/>
          </a:prstGeom>
        </p:spPr>
      </p:pic>
      <p:sp>
        <p:nvSpPr>
          <p:cNvPr id="44" name="Text 34"/>
          <p:cNvSpPr/>
          <p:nvPr/>
        </p:nvSpPr>
        <p:spPr>
          <a:xfrm>
            <a:off x="5286375" y="3586163"/>
            <a:ext cx="1366940" cy="257175"/>
          </a:xfrm>
          <a:prstGeom prst="rect">
            <a:avLst/>
          </a:prstGeom>
          <a:noFill/>
          <a:ln/>
        </p:spPr>
        <p:txBody>
          <a:bodyPr wrap="none" lIns="0" tIns="0" rIns="0" bIns="0" rtlCol="0" anchor="ctr">
            <a:spAutoFit/>
          </a:bodyPr>
          <a:lstStyle/>
          <a:p>
            <a:pPr indent="0" marL="0">
              <a:buNone/>
            </a:pPr>
            <a:r>
              <a:rPr lang="en-US" sz="1350" b="1" dirty="0">
                <a:solidFill>
                  <a:srgbClr val="EA4335"/>
                </a:solidFill>
                <a:latin typeface="Noto Sans" pitchFamily="34" charset="0"/>
                <a:ea typeface="Noto Sans" pitchFamily="34" charset="-122"/>
                <a:cs typeface="Noto Sans" pitchFamily="34" charset="-120"/>
              </a:rPr>
              <a:t>Health Advisory</a:t>
            </a:r>
            <a:endParaRPr lang="en-US" sz="1350" dirty="0"/>
          </a:p>
        </p:txBody>
      </p:sp>
      <p:sp>
        <p:nvSpPr>
          <p:cNvPr id="45" name="Text 35"/>
          <p:cNvSpPr/>
          <p:nvPr/>
        </p:nvSpPr>
        <p:spPr>
          <a:xfrm>
            <a:off x="4964906" y="400050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Personalized health recommendations based on AQI</a:t>
            </a:r>
            <a:endParaRPr lang="en-US" sz="900" dirty="0"/>
          </a:p>
        </p:txBody>
      </p:sp>
      <p:sp>
        <p:nvSpPr>
          <p:cNvPr id="46" name="Text 36"/>
          <p:cNvSpPr/>
          <p:nvPr/>
        </p:nvSpPr>
        <p:spPr>
          <a:xfrm>
            <a:off x="4964906" y="4343400"/>
            <a:ext cx="1821656" cy="51435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Special advice for sensitive groups (children, elderly, respiratory conditions)</a:t>
            </a:r>
            <a:endParaRPr lang="en-US" sz="900" dirty="0"/>
          </a:p>
        </p:txBody>
      </p:sp>
      <p:sp>
        <p:nvSpPr>
          <p:cNvPr id="47" name="Text 37"/>
          <p:cNvSpPr/>
          <p:nvPr/>
        </p:nvSpPr>
        <p:spPr>
          <a:xfrm>
            <a:off x="4964906" y="485775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Activity suggestions ('Wear a mask', 'Avoid jogging')</a:t>
            </a:r>
            <a:endParaRPr lang="en-US" sz="900" dirty="0"/>
          </a:p>
        </p:txBody>
      </p:sp>
      <p:sp>
        <p:nvSpPr>
          <p:cNvPr id="48" name="Text 38"/>
          <p:cNvSpPr/>
          <p:nvPr/>
        </p:nvSpPr>
        <p:spPr>
          <a:xfrm>
            <a:off x="4964906" y="5200650"/>
            <a:ext cx="1821656" cy="342900"/>
          </a:xfrm>
          <a:prstGeom prst="rect">
            <a:avLst/>
          </a:prstGeom>
          <a:noFill/>
          <a:ln/>
        </p:spPr>
        <p:txBody>
          <a:bodyPr wrap="square" lIns="0" tIns="0" rIns="0" bIns="0" rtlCol="0" anchor="ctr">
            <a:spAutoFit/>
          </a:bodyPr>
          <a:lstStyle/>
          <a:p>
            <a:pPr algn="l" indent="0" marL="0">
              <a:buNone/>
            </a:pPr>
            <a:r>
              <a:rPr lang="en-US" sz="900" dirty="0">
                <a:solidFill>
                  <a:srgbClr val="000000"/>
                </a:solidFill>
                <a:latin typeface="Noto Sans" pitchFamily="34" charset="0"/>
                <a:ea typeface="Noto Sans" pitchFamily="34" charset="-122"/>
                <a:cs typeface="Noto Sans" pitchFamily="34" charset="-120"/>
              </a:rPr>
              <a:t>Push notifications for pollution spikes</a:t>
            </a:r>
            <a:endParaRPr lang="en-US" sz="900" dirty="0"/>
          </a:p>
        </p:txBody>
      </p:sp>
      <p:pic>
        <p:nvPicPr>
          <p:cNvPr id="49" name="Image 8" descr="preencoded.png">    </p:cNvPr>
          <p:cNvPicPr>
            <a:picLocks noChangeAspect="1"/>
          </p:cNvPicPr>
          <p:nvPr/>
        </p:nvPicPr>
        <p:blipFill>
          <a:blip r:embed="rId9"/>
          <a:stretch>
            <a:fillRect/>
          </a:stretch>
        </p:blipFill>
        <p:spPr>
          <a:xfrm>
            <a:off x="7054453" y="4057650"/>
            <a:ext cx="1428750" cy="1428750"/>
          </a:xfrm>
          <a:prstGeom prst="rect">
            <a:avLst/>
          </a:prstGeom>
        </p:spPr>
      </p:pic>
      <p:sp>
        <p:nvSpPr>
          <p:cNvPr id="50" name="Text 39"/>
          <p:cNvSpPr/>
          <p:nvPr/>
        </p:nvSpPr>
        <p:spPr>
          <a:xfrm>
            <a:off x="285750" y="5900738"/>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51" name="Text 40"/>
          <p:cNvSpPr/>
          <p:nvPr/>
        </p:nvSpPr>
        <p:spPr>
          <a:xfrm>
            <a:off x="8619576" y="5900738"/>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5/10</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372100"/>
          </a:xfrm>
          <a:prstGeom prst="rect">
            <a:avLst/>
          </a:prstGeom>
        </p:spPr>
      </p:pic>
      <p:sp>
        <p:nvSpPr>
          <p:cNvPr id="3" name="Text 0"/>
          <p:cNvSpPr/>
          <p:nvPr/>
        </p:nvSpPr>
        <p:spPr>
          <a:xfrm>
            <a:off x="285750" y="285750"/>
            <a:ext cx="3247058"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Machine Learning Model</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1A73E8"/>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285750" y="885825"/>
            <a:ext cx="3643313"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Forecasting Algorithm</a:t>
            </a:r>
            <a:endParaRPr lang="en-US" sz="1350" dirty="0"/>
          </a:p>
        </p:txBody>
      </p:sp>
      <p:pic>
        <p:nvPicPr>
          <p:cNvPr id="15" name="Image 1" descr="preencoded.png">    </p:cNvPr>
          <p:cNvPicPr>
            <a:picLocks noChangeAspect="1"/>
          </p:cNvPicPr>
          <p:nvPr/>
        </p:nvPicPr>
        <p:blipFill>
          <a:blip r:embed="rId2"/>
          <a:stretch>
            <a:fillRect/>
          </a:stretch>
        </p:blipFill>
        <p:spPr>
          <a:xfrm>
            <a:off x="285750" y="1300163"/>
            <a:ext cx="171450" cy="171450"/>
          </a:xfrm>
          <a:prstGeom prst="rect">
            <a:avLst/>
          </a:prstGeom>
        </p:spPr>
      </p:pic>
      <p:sp>
        <p:nvSpPr>
          <p:cNvPr id="16" name="Text 12"/>
          <p:cNvSpPr/>
          <p:nvPr/>
        </p:nvSpPr>
        <p:spPr>
          <a:xfrm>
            <a:off x="564356" y="1294805"/>
            <a:ext cx="1188625" cy="175022"/>
          </a:xfrm>
          <a:prstGeom prst="rect">
            <a:avLst/>
          </a:prstGeom>
          <a:noFill/>
          <a:ln/>
        </p:spPr>
        <p:txBody>
          <a:bodyPr wrap="none" lIns="0" tIns="0" rIns="0" bIns="0" rtlCol="0" anchor="ctr">
            <a:spAutoFit/>
          </a:bodyPr>
          <a:lstStyle/>
          <a:p>
            <a:pPr algn="l" indent="0" marL="0">
              <a:buNone/>
            </a:pPr>
            <a:r>
              <a:rPr lang="en-US" sz="1013" b="1" dirty="0">
                <a:solidFill>
                  <a:srgbClr val="000000"/>
                </a:solidFill>
                <a:latin typeface="Noto Sans" pitchFamily="34" charset="0"/>
                <a:ea typeface="Noto Sans" pitchFamily="34" charset="-122"/>
                <a:cs typeface="Noto Sans" pitchFamily="34" charset="-120"/>
              </a:rPr>
              <a:t>Hybrid Approach:</a:t>
            </a:r>
            <a:endParaRPr lang="en-US" sz="1013" dirty="0"/>
          </a:p>
        </p:txBody>
      </p:sp>
      <p:sp>
        <p:nvSpPr>
          <p:cNvPr id="17" name="Text 13"/>
          <p:cNvSpPr/>
          <p:nvPr/>
        </p:nvSpPr>
        <p:spPr>
          <a:xfrm>
            <a:off x="564356" y="1294805"/>
            <a:ext cx="3171323" cy="560784"/>
          </a:xfrm>
          <a:prstGeom prst="rect">
            <a:avLst/>
          </a:prstGeom>
          <a:noFill/>
          <a:ln/>
        </p:spPr>
        <p:txBody>
          <a:bodyPr wrap="square" lIns="0" tIns="0" rIns="0" bIns="0" rtlCol="0" anchor="ctr">
            <a:spAutoFit/>
          </a:bodyPr>
          <a:lstStyle/>
          <a:p>
            <a:pPr algn="l" indent="0" marL="0">
              <a:buNone/>
            </a:pPr>
            <a:r>
              <a:rPr lang="en-US" sz="1013" dirty="0">
                <a:solidFill>
                  <a:srgbClr val="000000"/>
                </a:solidFill>
                <a:latin typeface="Noto Sans" pitchFamily="34" charset="0"/>
                <a:ea typeface="Noto Sans" pitchFamily="34" charset="-122"/>
                <a:cs typeface="Noto Sans" pitchFamily="34" charset="-120"/>
              </a:rPr>
              <a:t>Combines time series analysis (ARIMA) with machine learning (Random Forest) for optimal prediction accuracy.</a:t>
            </a:r>
            <a:endParaRPr lang="en-US" sz="1013" dirty="0"/>
          </a:p>
        </p:txBody>
      </p:sp>
      <p:pic>
        <p:nvPicPr>
          <p:cNvPr id="18" name="Image 2" descr="preencoded.png">    </p:cNvPr>
          <p:cNvPicPr>
            <a:picLocks noChangeAspect="1"/>
          </p:cNvPicPr>
          <p:nvPr/>
        </p:nvPicPr>
        <p:blipFill>
          <a:blip r:embed="rId3"/>
          <a:stretch>
            <a:fillRect/>
          </a:stretch>
        </p:blipFill>
        <p:spPr>
          <a:xfrm>
            <a:off x="285750" y="2021681"/>
            <a:ext cx="150019" cy="171450"/>
          </a:xfrm>
          <a:prstGeom prst="rect">
            <a:avLst/>
          </a:prstGeom>
        </p:spPr>
      </p:pic>
      <p:sp>
        <p:nvSpPr>
          <p:cNvPr id="19" name="Text 14"/>
          <p:cNvSpPr/>
          <p:nvPr/>
        </p:nvSpPr>
        <p:spPr>
          <a:xfrm>
            <a:off x="542925" y="2016323"/>
            <a:ext cx="1057973" cy="175022"/>
          </a:xfrm>
          <a:prstGeom prst="rect">
            <a:avLst/>
          </a:prstGeom>
          <a:noFill/>
          <a:ln/>
        </p:spPr>
        <p:txBody>
          <a:bodyPr wrap="none" lIns="0" tIns="0" rIns="0" bIns="0" rtlCol="0" anchor="ctr">
            <a:spAutoFit/>
          </a:bodyPr>
          <a:lstStyle/>
          <a:p>
            <a:pPr algn="l" indent="0" marL="0">
              <a:buNone/>
            </a:pPr>
            <a:r>
              <a:rPr lang="en-US" sz="1013" b="1" dirty="0">
                <a:solidFill>
                  <a:srgbClr val="000000"/>
                </a:solidFill>
                <a:latin typeface="Noto Sans" pitchFamily="34" charset="0"/>
                <a:ea typeface="Noto Sans" pitchFamily="34" charset="-122"/>
                <a:cs typeface="Noto Sans" pitchFamily="34" charset="-120"/>
              </a:rPr>
              <a:t>Input Features:</a:t>
            </a:r>
            <a:endParaRPr lang="en-US" sz="1013" dirty="0"/>
          </a:p>
        </p:txBody>
      </p:sp>
      <p:sp>
        <p:nvSpPr>
          <p:cNvPr id="20" name="Text 15"/>
          <p:cNvSpPr/>
          <p:nvPr/>
        </p:nvSpPr>
        <p:spPr>
          <a:xfrm>
            <a:off x="542925" y="2016323"/>
            <a:ext cx="3169900" cy="560784"/>
          </a:xfrm>
          <a:prstGeom prst="rect">
            <a:avLst/>
          </a:prstGeom>
          <a:noFill/>
          <a:ln/>
        </p:spPr>
        <p:txBody>
          <a:bodyPr wrap="square" lIns="0" tIns="0" rIns="0" bIns="0" rtlCol="0" anchor="ctr">
            <a:spAutoFit/>
          </a:bodyPr>
          <a:lstStyle/>
          <a:p>
            <a:pPr algn="l" indent="0" marL="0">
              <a:buNone/>
            </a:pPr>
            <a:r>
              <a:rPr lang="en-US" sz="1013" dirty="0">
                <a:solidFill>
                  <a:srgbClr val="000000"/>
                </a:solidFill>
                <a:latin typeface="Noto Sans" pitchFamily="34" charset="0"/>
                <a:ea typeface="Noto Sans" pitchFamily="34" charset="-122"/>
                <a:cs typeface="Noto Sans" pitchFamily="34" charset="-120"/>
              </a:rPr>
              <a:t>Historical AQI values (7 days), weather parameters (temperature, humidity, wind), day of week, and seasonal factors.</a:t>
            </a:r>
            <a:endParaRPr lang="en-US" sz="1013" dirty="0"/>
          </a:p>
        </p:txBody>
      </p:sp>
      <p:pic>
        <p:nvPicPr>
          <p:cNvPr id="21" name="Image 3" descr="preencoded.png">    </p:cNvPr>
          <p:cNvPicPr>
            <a:picLocks noChangeAspect="1"/>
          </p:cNvPicPr>
          <p:nvPr/>
        </p:nvPicPr>
        <p:blipFill>
          <a:blip r:embed="rId4"/>
          <a:stretch>
            <a:fillRect/>
          </a:stretch>
        </p:blipFill>
        <p:spPr>
          <a:xfrm>
            <a:off x="285750" y="2743200"/>
            <a:ext cx="214313" cy="171450"/>
          </a:xfrm>
          <a:prstGeom prst="rect">
            <a:avLst/>
          </a:prstGeom>
        </p:spPr>
      </p:pic>
      <p:sp>
        <p:nvSpPr>
          <p:cNvPr id="22" name="Text 16"/>
          <p:cNvSpPr/>
          <p:nvPr/>
        </p:nvSpPr>
        <p:spPr>
          <a:xfrm>
            <a:off x="607219" y="2737842"/>
            <a:ext cx="1348969" cy="175022"/>
          </a:xfrm>
          <a:prstGeom prst="rect">
            <a:avLst/>
          </a:prstGeom>
          <a:noFill/>
          <a:ln/>
        </p:spPr>
        <p:txBody>
          <a:bodyPr wrap="none" lIns="0" tIns="0" rIns="0" bIns="0" rtlCol="0" anchor="ctr">
            <a:spAutoFit/>
          </a:bodyPr>
          <a:lstStyle/>
          <a:p>
            <a:pPr algn="l" indent="0" marL="0">
              <a:buNone/>
            </a:pPr>
            <a:r>
              <a:rPr lang="en-US" sz="1013" b="1" dirty="0">
                <a:solidFill>
                  <a:srgbClr val="000000"/>
                </a:solidFill>
                <a:latin typeface="Noto Sans" pitchFamily="34" charset="0"/>
                <a:ea typeface="Noto Sans" pitchFamily="34" charset="-122"/>
                <a:cs typeface="Noto Sans" pitchFamily="34" charset="-120"/>
              </a:rPr>
              <a:t>Processing Pipeline:</a:t>
            </a:r>
            <a:endParaRPr lang="en-US" sz="1013" dirty="0"/>
          </a:p>
        </p:txBody>
      </p:sp>
      <p:sp>
        <p:nvSpPr>
          <p:cNvPr id="23" name="Text 17"/>
          <p:cNvSpPr/>
          <p:nvPr/>
        </p:nvSpPr>
        <p:spPr>
          <a:xfrm>
            <a:off x="607219" y="2737842"/>
            <a:ext cx="3318551" cy="560784"/>
          </a:xfrm>
          <a:prstGeom prst="rect">
            <a:avLst/>
          </a:prstGeom>
          <a:noFill/>
          <a:ln/>
        </p:spPr>
        <p:txBody>
          <a:bodyPr wrap="square" lIns="0" tIns="0" rIns="0" bIns="0" rtlCol="0" anchor="ctr">
            <a:spAutoFit/>
          </a:bodyPr>
          <a:lstStyle/>
          <a:p>
            <a:pPr algn="l" indent="0" marL="0">
              <a:buNone/>
            </a:pPr>
            <a:r>
              <a:rPr lang="en-US" sz="1013" dirty="0">
                <a:solidFill>
                  <a:srgbClr val="000000"/>
                </a:solidFill>
                <a:latin typeface="Noto Sans" pitchFamily="34" charset="0"/>
                <a:ea typeface="Noto Sans" pitchFamily="34" charset="-122"/>
                <a:cs typeface="Noto Sans" pitchFamily="34" charset="-120"/>
              </a:rPr>
              <a:t>Data cleaning → Feature engineering → Model training → Ensemble prediction → Confidence calculation.</a:t>
            </a:r>
            <a:endParaRPr lang="en-US" sz="1013" dirty="0"/>
          </a:p>
        </p:txBody>
      </p:sp>
      <p:pic>
        <p:nvPicPr>
          <p:cNvPr id="24" name="Image 4" descr="preencoded.png">    </p:cNvPr>
          <p:cNvPicPr>
            <a:picLocks noChangeAspect="1"/>
          </p:cNvPicPr>
          <p:nvPr/>
        </p:nvPicPr>
        <p:blipFill>
          <a:blip r:embed="rId5"/>
          <a:stretch>
            <a:fillRect/>
          </a:stretch>
        </p:blipFill>
        <p:spPr>
          <a:xfrm>
            <a:off x="285750" y="3464719"/>
            <a:ext cx="171450" cy="171450"/>
          </a:xfrm>
          <a:prstGeom prst="rect">
            <a:avLst/>
          </a:prstGeom>
        </p:spPr>
      </p:pic>
      <p:sp>
        <p:nvSpPr>
          <p:cNvPr id="25" name="Text 18"/>
          <p:cNvSpPr/>
          <p:nvPr/>
        </p:nvSpPr>
        <p:spPr>
          <a:xfrm>
            <a:off x="564356" y="3459361"/>
            <a:ext cx="572421" cy="175022"/>
          </a:xfrm>
          <a:prstGeom prst="rect">
            <a:avLst/>
          </a:prstGeom>
          <a:noFill/>
          <a:ln/>
        </p:spPr>
        <p:txBody>
          <a:bodyPr wrap="none" lIns="0" tIns="0" rIns="0" bIns="0" rtlCol="0" anchor="ctr">
            <a:spAutoFit/>
          </a:bodyPr>
          <a:lstStyle/>
          <a:p>
            <a:pPr algn="l" indent="0" marL="0">
              <a:buNone/>
            </a:pPr>
            <a:r>
              <a:rPr lang="en-US" sz="1013" b="1" dirty="0">
                <a:solidFill>
                  <a:srgbClr val="000000"/>
                </a:solidFill>
                <a:latin typeface="Noto Sans" pitchFamily="34" charset="0"/>
                <a:ea typeface="Noto Sans" pitchFamily="34" charset="-122"/>
                <a:cs typeface="Noto Sans" pitchFamily="34" charset="-120"/>
              </a:rPr>
              <a:t>Output:</a:t>
            </a:r>
            <a:endParaRPr lang="en-US" sz="1013" dirty="0"/>
          </a:p>
        </p:txBody>
      </p:sp>
      <p:sp>
        <p:nvSpPr>
          <p:cNvPr id="26" name="Text 19"/>
          <p:cNvSpPr/>
          <p:nvPr/>
        </p:nvSpPr>
        <p:spPr>
          <a:xfrm>
            <a:off x="564356" y="3459361"/>
            <a:ext cx="3336550" cy="367903"/>
          </a:xfrm>
          <a:prstGeom prst="rect">
            <a:avLst/>
          </a:prstGeom>
          <a:noFill/>
          <a:ln/>
        </p:spPr>
        <p:txBody>
          <a:bodyPr wrap="square" lIns="0" tIns="0" rIns="0" bIns="0" rtlCol="0" anchor="ctr">
            <a:spAutoFit/>
          </a:bodyPr>
          <a:lstStyle/>
          <a:p>
            <a:pPr algn="l" indent="0" marL="0">
              <a:buNone/>
            </a:pPr>
            <a:r>
              <a:rPr lang="en-US" sz="1013" dirty="0">
                <a:solidFill>
                  <a:srgbClr val="000000"/>
                </a:solidFill>
                <a:latin typeface="Noto Sans" pitchFamily="34" charset="0"/>
                <a:ea typeface="Noto Sans" pitchFamily="34" charset="-122"/>
                <a:cs typeface="Noto Sans" pitchFamily="34" charset="-120"/>
              </a:rPr>
              <a:t>72-hour AQI forecasts with hourly granularity and confidence scores for reliability assessment.</a:t>
            </a:r>
            <a:endParaRPr lang="en-US" sz="1013" dirty="0"/>
          </a:p>
        </p:txBody>
      </p:sp>
      <p:pic>
        <p:nvPicPr>
          <p:cNvPr id="27" name="Image 5" descr="preencoded.png">    </p:cNvPr>
          <p:cNvPicPr>
            <a:picLocks noChangeAspect="1"/>
          </p:cNvPicPr>
          <p:nvPr/>
        </p:nvPicPr>
        <p:blipFill>
          <a:blip r:embed="rId6"/>
          <a:stretch>
            <a:fillRect/>
          </a:stretch>
        </p:blipFill>
        <p:spPr>
          <a:xfrm>
            <a:off x="285750" y="3993356"/>
            <a:ext cx="171450" cy="171450"/>
          </a:xfrm>
          <a:prstGeom prst="rect">
            <a:avLst/>
          </a:prstGeom>
        </p:spPr>
      </p:pic>
      <p:sp>
        <p:nvSpPr>
          <p:cNvPr id="28" name="Text 20"/>
          <p:cNvSpPr/>
          <p:nvPr/>
        </p:nvSpPr>
        <p:spPr>
          <a:xfrm>
            <a:off x="564356" y="3987998"/>
            <a:ext cx="1453781" cy="175022"/>
          </a:xfrm>
          <a:prstGeom prst="rect">
            <a:avLst/>
          </a:prstGeom>
          <a:noFill/>
          <a:ln/>
        </p:spPr>
        <p:txBody>
          <a:bodyPr wrap="none" lIns="0" tIns="0" rIns="0" bIns="0" rtlCol="0" anchor="ctr">
            <a:spAutoFit/>
          </a:bodyPr>
          <a:lstStyle/>
          <a:p>
            <a:pPr algn="l" indent="0" marL="0">
              <a:buNone/>
            </a:pPr>
            <a:r>
              <a:rPr lang="en-US" sz="1013" b="1" dirty="0">
                <a:solidFill>
                  <a:srgbClr val="000000"/>
                </a:solidFill>
                <a:latin typeface="Noto Sans" pitchFamily="34" charset="0"/>
                <a:ea typeface="Noto Sans" pitchFamily="34" charset="-122"/>
                <a:cs typeface="Noto Sans" pitchFamily="34" charset="-120"/>
              </a:rPr>
              <a:t>Continuous Learning:</a:t>
            </a:r>
            <a:endParaRPr lang="en-US" sz="1013" dirty="0"/>
          </a:p>
        </p:txBody>
      </p:sp>
      <p:sp>
        <p:nvSpPr>
          <p:cNvPr id="29" name="Text 21"/>
          <p:cNvSpPr/>
          <p:nvPr/>
        </p:nvSpPr>
        <p:spPr>
          <a:xfrm>
            <a:off x="564356" y="3987998"/>
            <a:ext cx="3271865" cy="560784"/>
          </a:xfrm>
          <a:prstGeom prst="rect">
            <a:avLst/>
          </a:prstGeom>
          <a:noFill/>
          <a:ln/>
        </p:spPr>
        <p:txBody>
          <a:bodyPr wrap="square" lIns="0" tIns="0" rIns="0" bIns="0" rtlCol="0" anchor="ctr">
            <a:spAutoFit/>
          </a:bodyPr>
          <a:lstStyle/>
          <a:p>
            <a:pPr algn="l" indent="0" marL="0">
              <a:buNone/>
            </a:pPr>
            <a:r>
              <a:rPr lang="en-US" sz="1013" dirty="0">
                <a:solidFill>
                  <a:srgbClr val="000000"/>
                </a:solidFill>
                <a:latin typeface="Noto Sans" pitchFamily="34" charset="0"/>
                <a:ea typeface="Noto Sans" pitchFamily="34" charset="-122"/>
                <a:cs typeface="Noto Sans" pitchFamily="34" charset="-120"/>
              </a:rPr>
              <a:t>Model retrains weekly with new data to improve accuracy and adapt to changing pollution patterns.</a:t>
            </a:r>
            <a:endParaRPr lang="en-US" sz="1013" dirty="0"/>
          </a:p>
        </p:txBody>
      </p:sp>
      <p:sp>
        <p:nvSpPr>
          <p:cNvPr id="30" name="Shape 22"/>
          <p:cNvSpPr/>
          <p:nvPr/>
        </p:nvSpPr>
        <p:spPr>
          <a:xfrm>
            <a:off x="4143375" y="2793206"/>
            <a:ext cx="2263118" cy="1907381"/>
          </a:xfrm>
          <a:prstGeom prst="rect">
            <a:avLst/>
          </a:prstGeom>
          <a:solidFill>
            <a:srgbClr val="F5F7FA"/>
          </a:solidFill>
          <a:ln/>
        </p:spPr>
      </p:sp>
      <p:sp>
        <p:nvSpPr>
          <p:cNvPr id="31" name="Text 23"/>
          <p:cNvSpPr/>
          <p:nvPr/>
        </p:nvSpPr>
        <p:spPr>
          <a:xfrm>
            <a:off x="4250531" y="2900363"/>
            <a:ext cx="2120243" cy="192881"/>
          </a:xfrm>
          <a:prstGeom prst="rect">
            <a:avLst/>
          </a:prstGeom>
          <a:noFill/>
          <a:ln/>
        </p:spPr>
        <p:txBody>
          <a:bodyPr wrap="none" lIns="0" tIns="0" rIns="0" bIns="0" rtlCol="0" anchor="ctr">
            <a:spAutoFit/>
          </a:bodyPr>
          <a:lstStyle/>
          <a:p>
            <a:pPr algn="ctr" indent="0" marL="0">
              <a:buNone/>
            </a:pPr>
            <a:r>
              <a:rPr lang="en-US" sz="1013" b="1" dirty="0">
                <a:solidFill>
                  <a:srgbClr val="1A73E8"/>
                </a:solidFill>
                <a:latin typeface="Noto Sans" pitchFamily="34" charset="0"/>
                <a:ea typeface="Noto Sans" pitchFamily="34" charset="-122"/>
                <a:cs typeface="Noto Sans" pitchFamily="34" charset="-120"/>
              </a:rPr>
              <a:t>Model Performance</a:t>
            </a:r>
            <a:endParaRPr lang="en-US" sz="1013" dirty="0"/>
          </a:p>
        </p:txBody>
      </p:sp>
      <p:pic>
        <p:nvPicPr>
          <p:cNvPr id="32" name="Image 6" descr="preencoded.png">    </p:cNvPr>
          <p:cNvPicPr>
            <a:picLocks noChangeAspect="1"/>
          </p:cNvPicPr>
          <p:nvPr/>
        </p:nvPicPr>
        <p:blipFill>
          <a:blip r:embed="rId7"/>
          <a:stretch>
            <a:fillRect/>
          </a:stretch>
        </p:blipFill>
        <p:spPr>
          <a:xfrm>
            <a:off x="4250531" y="3164681"/>
            <a:ext cx="2143125" cy="1071563"/>
          </a:xfrm>
          <a:prstGeom prst="rect">
            <a:avLst/>
          </a:prstGeom>
        </p:spPr>
      </p:pic>
      <p:sp>
        <p:nvSpPr>
          <p:cNvPr id="33" name="Shape 24"/>
          <p:cNvSpPr/>
          <p:nvPr/>
        </p:nvSpPr>
        <p:spPr>
          <a:xfrm>
            <a:off x="6595132" y="2793206"/>
            <a:ext cx="2263118" cy="1907381"/>
          </a:xfrm>
          <a:prstGeom prst="rect">
            <a:avLst/>
          </a:prstGeom>
          <a:solidFill>
            <a:srgbClr val="F5F7FA"/>
          </a:solidFill>
          <a:ln/>
        </p:spPr>
      </p:sp>
      <p:sp>
        <p:nvSpPr>
          <p:cNvPr id="34" name="Text 25"/>
          <p:cNvSpPr/>
          <p:nvPr/>
        </p:nvSpPr>
        <p:spPr>
          <a:xfrm>
            <a:off x="6702289" y="2900363"/>
            <a:ext cx="2120243" cy="192881"/>
          </a:xfrm>
          <a:prstGeom prst="rect">
            <a:avLst/>
          </a:prstGeom>
          <a:noFill/>
          <a:ln/>
        </p:spPr>
        <p:txBody>
          <a:bodyPr wrap="none" lIns="0" tIns="0" rIns="0" bIns="0" rtlCol="0" anchor="ctr">
            <a:spAutoFit/>
          </a:bodyPr>
          <a:lstStyle/>
          <a:p>
            <a:pPr algn="ctr" indent="0" marL="0">
              <a:buNone/>
            </a:pPr>
            <a:r>
              <a:rPr lang="en-US" sz="1013" b="1" dirty="0">
                <a:solidFill>
                  <a:srgbClr val="1A73E8"/>
                </a:solidFill>
                <a:latin typeface="Noto Sans" pitchFamily="34" charset="0"/>
                <a:ea typeface="Noto Sans" pitchFamily="34" charset="-122"/>
                <a:cs typeface="Noto Sans" pitchFamily="34" charset="-120"/>
              </a:rPr>
              <a:t>Feature Importance</a:t>
            </a:r>
            <a:endParaRPr lang="en-US" sz="1013" dirty="0"/>
          </a:p>
        </p:txBody>
      </p:sp>
      <p:pic>
        <p:nvPicPr>
          <p:cNvPr id="35" name="Image 7" descr="preencoded.png">    </p:cNvPr>
          <p:cNvPicPr>
            <a:picLocks noChangeAspect="1"/>
          </p:cNvPicPr>
          <p:nvPr/>
        </p:nvPicPr>
        <p:blipFill>
          <a:blip r:embed="rId8"/>
          <a:stretch>
            <a:fillRect/>
          </a:stretch>
        </p:blipFill>
        <p:spPr>
          <a:xfrm>
            <a:off x="6702289" y="3164681"/>
            <a:ext cx="2143125" cy="1071563"/>
          </a:xfrm>
          <a:prstGeom prst="rect">
            <a:avLst/>
          </a:prstGeom>
        </p:spPr>
      </p:pic>
      <p:sp>
        <p:nvSpPr>
          <p:cNvPr id="36" name="Text 26"/>
          <p:cNvSpPr/>
          <p:nvPr/>
        </p:nvSpPr>
        <p:spPr>
          <a:xfrm>
            <a:off x="285750" y="4914900"/>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37" name="Text 27"/>
          <p:cNvSpPr/>
          <p:nvPr/>
        </p:nvSpPr>
        <p:spPr>
          <a:xfrm>
            <a:off x="8619576" y="4914900"/>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6/10</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7100888"/>
          </a:xfrm>
          <a:prstGeom prst="rect">
            <a:avLst/>
          </a:prstGeom>
        </p:spPr>
      </p:pic>
      <p:sp>
        <p:nvSpPr>
          <p:cNvPr id="3" name="Text 0"/>
          <p:cNvSpPr/>
          <p:nvPr/>
        </p:nvSpPr>
        <p:spPr>
          <a:xfrm>
            <a:off x="285750" y="285750"/>
            <a:ext cx="1414407"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Live Demo</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1A73E8"/>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Shape 11"/>
          <p:cNvSpPr/>
          <p:nvPr/>
        </p:nvSpPr>
        <p:spPr>
          <a:xfrm>
            <a:off x="285750" y="885825"/>
            <a:ext cx="885713" cy="314325"/>
          </a:xfrm>
          <a:prstGeom prst="rect">
            <a:avLst/>
          </a:prstGeom>
          <a:solidFill>
            <a:srgbClr val="1A73E8"/>
          </a:solidFill>
          <a:ln/>
        </p:spPr>
      </p:sp>
      <p:sp>
        <p:nvSpPr>
          <p:cNvPr id="15" name="Text 12"/>
          <p:cNvSpPr/>
          <p:nvPr/>
        </p:nvSpPr>
        <p:spPr>
          <a:xfrm>
            <a:off x="285750" y="885825"/>
            <a:ext cx="957151" cy="314325"/>
          </a:xfrm>
          <a:prstGeom prst="rect">
            <a:avLst/>
          </a:prstGeom>
          <a:noFill/>
          <a:ln/>
        </p:spPr>
        <p:txBody>
          <a:bodyPr wrap="square" lIns="170053" tIns="85090" rIns="170053" bIns="85090" rtlCol="0" anchor="ctr">
            <a:spAutoFit/>
          </a:bodyPr>
          <a:lstStyle/>
          <a:p>
            <a:pPr indent="0" marL="0">
              <a:buNone/>
            </a:pPr>
            <a:r>
              <a:rPr lang="en-US" sz="900" b="1" dirty="0">
                <a:solidFill>
                  <a:srgbClr val="FFFFFF"/>
                </a:solidFill>
                <a:latin typeface="Noto Sans" pitchFamily="34" charset="0"/>
                <a:ea typeface="Noto Sans" pitchFamily="34" charset="-122"/>
                <a:cs typeface="Noto Sans" pitchFamily="34" charset="-120"/>
              </a:rPr>
              <a:t>Dashboard</a:t>
            </a:r>
            <a:endParaRPr lang="en-US" sz="900" dirty="0"/>
          </a:p>
        </p:txBody>
      </p:sp>
      <p:sp>
        <p:nvSpPr>
          <p:cNvPr id="16" name="Shape 13"/>
          <p:cNvSpPr/>
          <p:nvPr/>
        </p:nvSpPr>
        <p:spPr>
          <a:xfrm>
            <a:off x="1242901" y="885825"/>
            <a:ext cx="748112" cy="314325"/>
          </a:xfrm>
          <a:prstGeom prst="rect">
            <a:avLst/>
          </a:prstGeom>
          <a:solidFill>
            <a:srgbClr val="F5F7FA"/>
          </a:solidFill>
          <a:ln/>
        </p:spPr>
      </p:sp>
      <p:sp>
        <p:nvSpPr>
          <p:cNvPr id="17" name="Text 14"/>
          <p:cNvSpPr/>
          <p:nvPr/>
        </p:nvSpPr>
        <p:spPr>
          <a:xfrm>
            <a:off x="1242901" y="885825"/>
            <a:ext cx="819550" cy="314325"/>
          </a:xfrm>
          <a:prstGeom prst="rect">
            <a:avLst/>
          </a:prstGeom>
          <a:noFill/>
          <a:ln/>
        </p:spPr>
        <p:txBody>
          <a:bodyPr wrap="square" lIns="170053" tIns="85090" rIns="170053" bIns="8509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Forecast</a:t>
            </a:r>
            <a:endParaRPr lang="en-US" sz="900" dirty="0"/>
          </a:p>
        </p:txBody>
      </p:sp>
      <p:sp>
        <p:nvSpPr>
          <p:cNvPr id="18" name="Shape 15"/>
          <p:cNvSpPr/>
          <p:nvPr/>
        </p:nvSpPr>
        <p:spPr>
          <a:xfrm>
            <a:off x="2062451" y="885825"/>
            <a:ext cx="803421" cy="314325"/>
          </a:xfrm>
          <a:prstGeom prst="rect">
            <a:avLst/>
          </a:prstGeom>
          <a:solidFill>
            <a:srgbClr val="F5F7FA"/>
          </a:solidFill>
          <a:ln/>
        </p:spPr>
      </p:sp>
      <p:sp>
        <p:nvSpPr>
          <p:cNvPr id="19" name="Text 16"/>
          <p:cNvSpPr/>
          <p:nvPr/>
        </p:nvSpPr>
        <p:spPr>
          <a:xfrm>
            <a:off x="2062451" y="885825"/>
            <a:ext cx="874858" cy="314325"/>
          </a:xfrm>
          <a:prstGeom prst="rect">
            <a:avLst/>
          </a:prstGeom>
          <a:noFill/>
          <a:ln/>
        </p:spPr>
        <p:txBody>
          <a:bodyPr wrap="square" lIns="170053" tIns="85090" rIns="170053" bIns="8509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Historical</a:t>
            </a:r>
            <a:endParaRPr lang="en-US" sz="900" dirty="0"/>
          </a:p>
        </p:txBody>
      </p:sp>
      <p:sp>
        <p:nvSpPr>
          <p:cNvPr id="20" name="Shape 17"/>
          <p:cNvSpPr/>
          <p:nvPr/>
        </p:nvSpPr>
        <p:spPr>
          <a:xfrm>
            <a:off x="2937309" y="885825"/>
            <a:ext cx="649132" cy="314325"/>
          </a:xfrm>
          <a:prstGeom prst="rect">
            <a:avLst/>
          </a:prstGeom>
          <a:solidFill>
            <a:srgbClr val="F5F7FA"/>
          </a:solidFill>
          <a:ln/>
        </p:spPr>
      </p:sp>
      <p:sp>
        <p:nvSpPr>
          <p:cNvPr id="21" name="Text 18"/>
          <p:cNvSpPr/>
          <p:nvPr/>
        </p:nvSpPr>
        <p:spPr>
          <a:xfrm>
            <a:off x="2937309" y="885825"/>
            <a:ext cx="720570" cy="314325"/>
          </a:xfrm>
          <a:prstGeom prst="rect">
            <a:avLst/>
          </a:prstGeom>
          <a:noFill/>
          <a:ln/>
        </p:spPr>
        <p:txBody>
          <a:bodyPr wrap="square" lIns="170053" tIns="85090" rIns="170053" bIns="8509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Health</a:t>
            </a:r>
            <a:endParaRPr lang="en-US" sz="900" dirty="0"/>
          </a:p>
        </p:txBody>
      </p:sp>
      <p:pic>
        <p:nvPicPr>
          <p:cNvPr id="22" name="Image 1" descr="preencoded.png">    </p:cNvPr>
          <p:cNvPicPr>
            <a:picLocks noChangeAspect="1"/>
          </p:cNvPicPr>
          <p:nvPr/>
        </p:nvPicPr>
        <p:blipFill>
          <a:blip r:embed="rId2"/>
          <a:stretch>
            <a:fillRect/>
          </a:stretch>
        </p:blipFill>
        <p:spPr>
          <a:xfrm>
            <a:off x="285750" y="1307306"/>
            <a:ext cx="5572125" cy="2857500"/>
          </a:xfrm>
          <a:prstGeom prst="rect">
            <a:avLst/>
          </a:prstGeom>
        </p:spPr>
      </p:pic>
      <p:sp>
        <p:nvSpPr>
          <p:cNvPr id="23" name="Text 19"/>
          <p:cNvSpPr/>
          <p:nvPr/>
        </p:nvSpPr>
        <p:spPr>
          <a:xfrm>
            <a:off x="285750" y="4307681"/>
            <a:ext cx="5643563" cy="214313"/>
          </a:xfrm>
          <a:prstGeom prst="rect">
            <a:avLst/>
          </a:prstGeom>
          <a:noFill/>
          <a:ln/>
        </p:spPr>
        <p:txBody>
          <a:bodyPr wrap="none" lIns="0" tIns="0" rIns="0" bIns="0" rtlCol="0" anchor="ctr">
            <a:spAutoFit/>
          </a:bodyPr>
          <a:lstStyle/>
          <a:p>
            <a:pPr indent="0" marL="0">
              <a:buNone/>
            </a:pPr>
            <a:r>
              <a:rPr lang="en-US" sz="1125" b="1" dirty="0">
                <a:solidFill>
                  <a:srgbClr val="34A853"/>
                </a:solidFill>
                <a:latin typeface="Noto Sans" pitchFamily="34" charset="0"/>
                <a:ea typeface="Noto Sans" pitchFamily="34" charset="-122"/>
                <a:cs typeface="Noto Sans" pitchFamily="34" charset="-120"/>
              </a:rPr>
              <a:t>User Walkthrough</a:t>
            </a:r>
            <a:endParaRPr lang="en-US" sz="1125" dirty="0"/>
          </a:p>
        </p:txBody>
      </p:sp>
      <p:sp>
        <p:nvSpPr>
          <p:cNvPr id="24" name="Shape 20"/>
          <p:cNvSpPr/>
          <p:nvPr/>
        </p:nvSpPr>
        <p:spPr>
          <a:xfrm>
            <a:off x="285750" y="4629150"/>
            <a:ext cx="192184" cy="214313"/>
          </a:xfrm>
          <a:prstGeom prst="ellipse">
            <a:avLst/>
          </a:prstGeom>
          <a:solidFill>
            <a:srgbClr val="34A853"/>
          </a:solidFill>
          <a:ln/>
        </p:spPr>
      </p:sp>
      <p:sp>
        <p:nvSpPr>
          <p:cNvPr id="25" name="Text 21"/>
          <p:cNvSpPr/>
          <p:nvPr/>
        </p:nvSpPr>
        <p:spPr>
          <a:xfrm>
            <a:off x="285750" y="4629150"/>
            <a:ext cx="263621" cy="214313"/>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Noto Sans" pitchFamily="34" charset="0"/>
                <a:ea typeface="Noto Sans" pitchFamily="34" charset="-122"/>
                <a:cs typeface="Noto Sans" pitchFamily="34" charset="-120"/>
              </a:rPr>
              <a:t>1</a:t>
            </a:r>
            <a:endParaRPr lang="en-US" sz="900" dirty="0"/>
          </a:p>
        </p:txBody>
      </p:sp>
      <p:sp>
        <p:nvSpPr>
          <p:cNvPr id="26" name="Text 22"/>
          <p:cNvSpPr/>
          <p:nvPr/>
        </p:nvSpPr>
        <p:spPr>
          <a:xfrm>
            <a:off x="585090" y="4636294"/>
            <a:ext cx="968480" cy="155377"/>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Select Location:</a:t>
            </a:r>
            <a:endParaRPr lang="en-US" sz="900" dirty="0"/>
          </a:p>
        </p:txBody>
      </p:sp>
      <p:sp>
        <p:nvSpPr>
          <p:cNvPr id="27" name="Text 23"/>
          <p:cNvSpPr/>
          <p:nvPr/>
        </p:nvSpPr>
        <p:spPr>
          <a:xfrm>
            <a:off x="585090" y="4636294"/>
            <a:ext cx="4831603" cy="326827"/>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Choose a city from the dropdown or use geolocation to find the nearest monitoring stations.</a:t>
            </a:r>
            <a:endParaRPr lang="en-US" sz="900" dirty="0"/>
          </a:p>
        </p:txBody>
      </p:sp>
      <p:sp>
        <p:nvSpPr>
          <p:cNvPr id="28" name="Shape 24"/>
          <p:cNvSpPr/>
          <p:nvPr/>
        </p:nvSpPr>
        <p:spPr>
          <a:xfrm>
            <a:off x="285750" y="5079206"/>
            <a:ext cx="190035" cy="214313"/>
          </a:xfrm>
          <a:prstGeom prst="ellipse">
            <a:avLst/>
          </a:prstGeom>
          <a:solidFill>
            <a:srgbClr val="34A853"/>
          </a:solidFill>
          <a:ln/>
        </p:spPr>
      </p:sp>
      <p:sp>
        <p:nvSpPr>
          <p:cNvPr id="29" name="Text 25"/>
          <p:cNvSpPr/>
          <p:nvPr/>
        </p:nvSpPr>
        <p:spPr>
          <a:xfrm>
            <a:off x="285750" y="5079206"/>
            <a:ext cx="261472" cy="214313"/>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Noto Sans" pitchFamily="34" charset="0"/>
                <a:ea typeface="Noto Sans" pitchFamily="34" charset="-122"/>
                <a:cs typeface="Noto Sans" pitchFamily="34" charset="-120"/>
              </a:rPr>
              <a:t>2</a:t>
            </a:r>
            <a:endParaRPr lang="en-US" sz="900" dirty="0"/>
          </a:p>
        </p:txBody>
      </p:sp>
      <p:sp>
        <p:nvSpPr>
          <p:cNvPr id="30" name="Text 26"/>
          <p:cNvSpPr/>
          <p:nvPr/>
        </p:nvSpPr>
        <p:spPr>
          <a:xfrm>
            <a:off x="582941" y="5086350"/>
            <a:ext cx="1089394" cy="155377"/>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View Current AQI:</a:t>
            </a:r>
            <a:endParaRPr lang="en-US" sz="900" dirty="0"/>
          </a:p>
        </p:txBody>
      </p:sp>
      <p:sp>
        <p:nvSpPr>
          <p:cNvPr id="31" name="Text 27"/>
          <p:cNvSpPr/>
          <p:nvPr/>
        </p:nvSpPr>
        <p:spPr>
          <a:xfrm>
            <a:off x="582941" y="5086350"/>
            <a:ext cx="4841537" cy="326827"/>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See real-time air quality data with color-coded indicators and detailed pollutant breakdown.</a:t>
            </a:r>
            <a:endParaRPr lang="en-US" sz="900" dirty="0"/>
          </a:p>
        </p:txBody>
      </p:sp>
      <p:sp>
        <p:nvSpPr>
          <p:cNvPr id="32" name="Shape 28"/>
          <p:cNvSpPr/>
          <p:nvPr/>
        </p:nvSpPr>
        <p:spPr>
          <a:xfrm>
            <a:off x="285750" y="5529263"/>
            <a:ext cx="196146" cy="214313"/>
          </a:xfrm>
          <a:prstGeom prst="ellipse">
            <a:avLst/>
          </a:prstGeom>
          <a:solidFill>
            <a:srgbClr val="34A853"/>
          </a:solidFill>
          <a:ln/>
        </p:spPr>
      </p:sp>
      <p:sp>
        <p:nvSpPr>
          <p:cNvPr id="33" name="Text 29"/>
          <p:cNvSpPr/>
          <p:nvPr/>
        </p:nvSpPr>
        <p:spPr>
          <a:xfrm>
            <a:off x="285750" y="5529263"/>
            <a:ext cx="267584" cy="214313"/>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Noto Sans" pitchFamily="34" charset="0"/>
                <a:ea typeface="Noto Sans" pitchFamily="34" charset="-122"/>
                <a:cs typeface="Noto Sans" pitchFamily="34" charset="-120"/>
              </a:rPr>
              <a:t>3</a:t>
            </a:r>
            <a:endParaRPr lang="en-US" sz="900" dirty="0"/>
          </a:p>
        </p:txBody>
      </p:sp>
      <p:sp>
        <p:nvSpPr>
          <p:cNvPr id="34" name="Text 30"/>
          <p:cNvSpPr/>
          <p:nvPr/>
        </p:nvSpPr>
        <p:spPr>
          <a:xfrm>
            <a:off x="589052" y="5536406"/>
            <a:ext cx="808109" cy="155377"/>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Explore Map:</a:t>
            </a:r>
            <a:endParaRPr lang="en-US" sz="900" dirty="0"/>
          </a:p>
        </p:txBody>
      </p:sp>
      <p:sp>
        <p:nvSpPr>
          <p:cNvPr id="35" name="Text 31"/>
          <p:cNvSpPr/>
          <p:nvPr/>
        </p:nvSpPr>
        <p:spPr>
          <a:xfrm>
            <a:off x="589052" y="5536406"/>
            <a:ext cx="5296784" cy="326827"/>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Interact with the map to view air quality in surrounding areas and identify pollution hotspots.</a:t>
            </a:r>
            <a:endParaRPr lang="en-US" sz="900" dirty="0"/>
          </a:p>
        </p:txBody>
      </p:sp>
      <p:sp>
        <p:nvSpPr>
          <p:cNvPr id="36" name="Shape 32"/>
          <p:cNvSpPr/>
          <p:nvPr/>
        </p:nvSpPr>
        <p:spPr>
          <a:xfrm>
            <a:off x="285750" y="5979319"/>
            <a:ext cx="181412" cy="214313"/>
          </a:xfrm>
          <a:prstGeom prst="ellipse">
            <a:avLst/>
          </a:prstGeom>
          <a:solidFill>
            <a:srgbClr val="34A853"/>
          </a:solidFill>
          <a:ln/>
        </p:spPr>
      </p:sp>
      <p:sp>
        <p:nvSpPr>
          <p:cNvPr id="37" name="Text 33"/>
          <p:cNvSpPr/>
          <p:nvPr/>
        </p:nvSpPr>
        <p:spPr>
          <a:xfrm>
            <a:off x="285750" y="5979319"/>
            <a:ext cx="252850" cy="214313"/>
          </a:xfrm>
          <a:prstGeom prst="rect">
            <a:avLst/>
          </a:prstGeom>
          <a:noFill/>
          <a:ln/>
        </p:spPr>
        <p:txBody>
          <a:bodyPr wrap="none" lIns="0" tIns="0" rIns="0" bIns="0" rtlCol="0" anchor="ctr">
            <a:spAutoFit/>
          </a:bodyPr>
          <a:lstStyle/>
          <a:p>
            <a:pPr indent="0" marL="0">
              <a:buNone/>
            </a:pPr>
            <a:r>
              <a:rPr lang="en-US" sz="900" b="1" dirty="0">
                <a:solidFill>
                  <a:srgbClr val="FFFFFF"/>
                </a:solidFill>
                <a:latin typeface="Noto Sans" pitchFamily="34" charset="0"/>
                <a:ea typeface="Noto Sans" pitchFamily="34" charset="-122"/>
                <a:cs typeface="Noto Sans" pitchFamily="34" charset="-120"/>
              </a:rPr>
              <a:t>4</a:t>
            </a:r>
            <a:endParaRPr lang="en-US" sz="900" dirty="0"/>
          </a:p>
        </p:txBody>
      </p:sp>
      <p:sp>
        <p:nvSpPr>
          <p:cNvPr id="38" name="Text 34"/>
          <p:cNvSpPr/>
          <p:nvPr/>
        </p:nvSpPr>
        <p:spPr>
          <a:xfrm>
            <a:off x="574318" y="5986463"/>
            <a:ext cx="963681" cy="155377"/>
          </a:xfrm>
          <a:prstGeom prst="rect">
            <a:avLst/>
          </a:prstGeom>
          <a:noFill/>
          <a:ln/>
        </p:spPr>
        <p:txBody>
          <a:bodyPr wrap="none" lIns="0" tIns="0" rIns="0" bIns="0" rtlCol="0" anchor="ctr">
            <a:spAutoFit/>
          </a:bodyPr>
          <a:lstStyle/>
          <a:p>
            <a:pPr indent="0" marL="0">
              <a:buNone/>
            </a:pPr>
            <a:r>
              <a:rPr lang="en-US" sz="900" b="1" dirty="0">
                <a:solidFill>
                  <a:srgbClr val="000000"/>
                </a:solidFill>
                <a:latin typeface="Noto Sans" pitchFamily="34" charset="0"/>
                <a:ea typeface="Noto Sans" pitchFamily="34" charset="-122"/>
                <a:cs typeface="Noto Sans" pitchFamily="34" charset="-120"/>
              </a:rPr>
              <a:t>Check Forecast:</a:t>
            </a:r>
            <a:endParaRPr lang="en-US" sz="900" dirty="0"/>
          </a:p>
        </p:txBody>
      </p:sp>
      <p:sp>
        <p:nvSpPr>
          <p:cNvPr id="39" name="Text 35"/>
          <p:cNvSpPr/>
          <p:nvPr/>
        </p:nvSpPr>
        <p:spPr>
          <a:xfrm>
            <a:off x="574318" y="5986463"/>
            <a:ext cx="5143751" cy="326827"/>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Navigate to the Forecast tab to view predictions for the coming days and plan activities accordingly.</a:t>
            </a:r>
            <a:endParaRPr lang="en-US" sz="900" dirty="0"/>
          </a:p>
        </p:txBody>
      </p:sp>
      <p:sp>
        <p:nvSpPr>
          <p:cNvPr id="40" name="Shape 36"/>
          <p:cNvSpPr/>
          <p:nvPr/>
        </p:nvSpPr>
        <p:spPr>
          <a:xfrm>
            <a:off x="6072188" y="1307306"/>
            <a:ext cx="2786063" cy="1164431"/>
          </a:xfrm>
          <a:prstGeom prst="rect">
            <a:avLst/>
          </a:prstGeom>
          <a:solidFill>
            <a:srgbClr val="F5F7FA"/>
          </a:solidFill>
          <a:ln/>
        </p:spPr>
      </p:sp>
      <p:pic>
        <p:nvPicPr>
          <p:cNvPr id="41" name="Image 2" descr="preencoded.png">    </p:cNvPr>
          <p:cNvPicPr>
            <a:picLocks noChangeAspect="1"/>
          </p:cNvPicPr>
          <p:nvPr/>
        </p:nvPicPr>
        <p:blipFill>
          <a:blip r:embed="rId3"/>
          <a:stretch>
            <a:fillRect/>
          </a:stretch>
        </p:blipFill>
        <p:spPr>
          <a:xfrm>
            <a:off x="6179344" y="1446609"/>
            <a:ext cx="144661" cy="128588"/>
          </a:xfrm>
          <a:prstGeom prst="rect">
            <a:avLst/>
          </a:prstGeom>
        </p:spPr>
      </p:pic>
      <p:sp>
        <p:nvSpPr>
          <p:cNvPr id="42" name="Text 37"/>
          <p:cNvSpPr/>
          <p:nvPr/>
        </p:nvSpPr>
        <p:spPr>
          <a:xfrm>
            <a:off x="6395442" y="1414463"/>
            <a:ext cx="1221023"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Real-Time Updates</a:t>
            </a:r>
            <a:endParaRPr lang="en-US" sz="1013" dirty="0"/>
          </a:p>
        </p:txBody>
      </p:sp>
      <p:sp>
        <p:nvSpPr>
          <p:cNvPr id="43" name="Text 38"/>
          <p:cNvSpPr/>
          <p:nvPr/>
        </p:nvSpPr>
        <p:spPr>
          <a:xfrm>
            <a:off x="6179344" y="1678781"/>
            <a:ext cx="2643188" cy="6858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Dashboard automatically refreshes every 60 minutes, with manual refresh option for immediate updates. Color-coded indicators provide at-a-glance status.</a:t>
            </a:r>
            <a:endParaRPr lang="en-US" sz="900" dirty="0"/>
          </a:p>
        </p:txBody>
      </p:sp>
      <p:sp>
        <p:nvSpPr>
          <p:cNvPr id="44" name="Shape 39"/>
          <p:cNvSpPr/>
          <p:nvPr/>
        </p:nvSpPr>
        <p:spPr>
          <a:xfrm>
            <a:off x="6072188" y="2578894"/>
            <a:ext cx="2786063" cy="1164431"/>
          </a:xfrm>
          <a:prstGeom prst="rect">
            <a:avLst/>
          </a:prstGeom>
          <a:solidFill>
            <a:srgbClr val="F5F7FA"/>
          </a:solidFill>
          <a:ln/>
        </p:spPr>
      </p:sp>
      <p:pic>
        <p:nvPicPr>
          <p:cNvPr id="45" name="Image 3" descr="preencoded.png">    </p:cNvPr>
          <p:cNvPicPr>
            <a:picLocks noChangeAspect="1"/>
          </p:cNvPicPr>
          <p:nvPr/>
        </p:nvPicPr>
        <p:blipFill>
          <a:blip r:embed="rId4"/>
          <a:stretch>
            <a:fillRect/>
          </a:stretch>
        </p:blipFill>
        <p:spPr>
          <a:xfrm>
            <a:off x="6179344" y="2718197"/>
            <a:ext cx="144661" cy="128588"/>
          </a:xfrm>
          <a:prstGeom prst="rect">
            <a:avLst/>
          </a:prstGeom>
        </p:spPr>
      </p:pic>
      <p:sp>
        <p:nvSpPr>
          <p:cNvPr id="46" name="Text 40"/>
          <p:cNvSpPr/>
          <p:nvPr/>
        </p:nvSpPr>
        <p:spPr>
          <a:xfrm>
            <a:off x="6395442" y="2686050"/>
            <a:ext cx="1040113"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Interactive Map</a:t>
            </a:r>
            <a:endParaRPr lang="en-US" sz="1013" dirty="0"/>
          </a:p>
        </p:txBody>
      </p:sp>
      <p:sp>
        <p:nvSpPr>
          <p:cNvPr id="47" name="Text 41"/>
          <p:cNvSpPr/>
          <p:nvPr/>
        </p:nvSpPr>
        <p:spPr>
          <a:xfrm>
            <a:off x="6179344" y="2950369"/>
            <a:ext cx="2643188" cy="6858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Zoom and pan to explore air quality across different regions. Click on markers to view detailed station information and historical trends.</a:t>
            </a:r>
            <a:endParaRPr lang="en-US" sz="900" dirty="0"/>
          </a:p>
        </p:txBody>
      </p:sp>
      <p:sp>
        <p:nvSpPr>
          <p:cNvPr id="48" name="Shape 42"/>
          <p:cNvSpPr/>
          <p:nvPr/>
        </p:nvSpPr>
        <p:spPr>
          <a:xfrm>
            <a:off x="6072188" y="3850481"/>
            <a:ext cx="2786063" cy="992981"/>
          </a:xfrm>
          <a:prstGeom prst="rect">
            <a:avLst/>
          </a:prstGeom>
          <a:solidFill>
            <a:srgbClr val="F5F7FA"/>
          </a:solidFill>
          <a:ln/>
        </p:spPr>
      </p:sp>
      <p:pic>
        <p:nvPicPr>
          <p:cNvPr id="49" name="Image 4" descr="preencoded.png">    </p:cNvPr>
          <p:cNvPicPr>
            <a:picLocks noChangeAspect="1"/>
          </p:cNvPicPr>
          <p:nvPr/>
        </p:nvPicPr>
        <p:blipFill>
          <a:blip r:embed="rId5"/>
          <a:stretch>
            <a:fillRect/>
          </a:stretch>
        </p:blipFill>
        <p:spPr>
          <a:xfrm>
            <a:off x="6179344" y="3989784"/>
            <a:ext cx="96441" cy="128588"/>
          </a:xfrm>
          <a:prstGeom prst="rect">
            <a:avLst/>
          </a:prstGeom>
        </p:spPr>
      </p:pic>
      <p:sp>
        <p:nvSpPr>
          <p:cNvPr id="50" name="Text 43"/>
          <p:cNvSpPr/>
          <p:nvPr/>
        </p:nvSpPr>
        <p:spPr>
          <a:xfrm>
            <a:off x="6347222" y="3957638"/>
            <a:ext cx="1225265"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Responsive Design</a:t>
            </a:r>
            <a:endParaRPr lang="en-US" sz="1013" dirty="0"/>
          </a:p>
        </p:txBody>
      </p:sp>
      <p:sp>
        <p:nvSpPr>
          <p:cNvPr id="51" name="Text 44"/>
          <p:cNvSpPr/>
          <p:nvPr/>
        </p:nvSpPr>
        <p:spPr>
          <a:xfrm>
            <a:off x="6179344" y="4221956"/>
            <a:ext cx="2643188" cy="51435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Application adapts seamlessly to different screen sizes, providing optimal experience on desktop, tablet, and mobile devices.</a:t>
            </a:r>
            <a:endParaRPr lang="en-US" sz="900" dirty="0"/>
          </a:p>
        </p:txBody>
      </p:sp>
      <p:sp>
        <p:nvSpPr>
          <p:cNvPr id="52" name="Shape 45"/>
          <p:cNvSpPr/>
          <p:nvPr/>
        </p:nvSpPr>
        <p:spPr>
          <a:xfrm>
            <a:off x="6072188" y="4950619"/>
            <a:ext cx="2786063" cy="992981"/>
          </a:xfrm>
          <a:prstGeom prst="rect">
            <a:avLst/>
          </a:prstGeom>
          <a:solidFill>
            <a:srgbClr val="F5F7FA"/>
          </a:solidFill>
          <a:ln/>
        </p:spPr>
      </p:sp>
      <p:pic>
        <p:nvPicPr>
          <p:cNvPr id="53" name="Image 5" descr="preencoded.png">    </p:cNvPr>
          <p:cNvPicPr>
            <a:picLocks noChangeAspect="1"/>
          </p:cNvPicPr>
          <p:nvPr/>
        </p:nvPicPr>
        <p:blipFill>
          <a:blip r:embed="rId6"/>
          <a:stretch>
            <a:fillRect/>
          </a:stretch>
        </p:blipFill>
        <p:spPr>
          <a:xfrm>
            <a:off x="6179344" y="5089922"/>
            <a:ext cx="112514" cy="128588"/>
          </a:xfrm>
          <a:prstGeom prst="rect">
            <a:avLst/>
          </a:prstGeom>
        </p:spPr>
      </p:pic>
      <p:sp>
        <p:nvSpPr>
          <p:cNvPr id="54" name="Text 46"/>
          <p:cNvSpPr/>
          <p:nvPr/>
        </p:nvSpPr>
        <p:spPr>
          <a:xfrm>
            <a:off x="6363295" y="5057775"/>
            <a:ext cx="1261151" cy="192881"/>
          </a:xfrm>
          <a:prstGeom prst="rect">
            <a:avLst/>
          </a:prstGeom>
          <a:noFill/>
          <a:ln/>
        </p:spPr>
        <p:txBody>
          <a:bodyPr wrap="none" lIns="0" tIns="0" rIns="0" bIns="0" rtlCol="0" anchor="ctr">
            <a:spAutoFit/>
          </a:bodyPr>
          <a:lstStyle/>
          <a:p>
            <a:pPr indent="0" marL="0">
              <a:buNone/>
            </a:pPr>
            <a:r>
              <a:rPr lang="en-US" sz="1013" b="1" dirty="0">
                <a:solidFill>
                  <a:srgbClr val="1A73E8"/>
                </a:solidFill>
                <a:latin typeface="Noto Sans" pitchFamily="34" charset="0"/>
                <a:ea typeface="Noto Sans" pitchFamily="34" charset="-122"/>
                <a:cs typeface="Noto Sans" pitchFamily="34" charset="-120"/>
              </a:rPr>
              <a:t>Smart Notifications</a:t>
            </a:r>
            <a:endParaRPr lang="en-US" sz="1013" dirty="0"/>
          </a:p>
        </p:txBody>
      </p:sp>
      <p:sp>
        <p:nvSpPr>
          <p:cNvPr id="55" name="Text 47"/>
          <p:cNvSpPr/>
          <p:nvPr/>
        </p:nvSpPr>
        <p:spPr>
          <a:xfrm>
            <a:off x="6179344" y="5322094"/>
            <a:ext cx="2643188" cy="51435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Set custom AQI thresholds to receive alerts when air quality deteriorates beyond your comfort level.</a:t>
            </a:r>
            <a:endParaRPr lang="en-US" sz="900" dirty="0"/>
          </a:p>
        </p:txBody>
      </p:sp>
      <p:sp>
        <p:nvSpPr>
          <p:cNvPr id="56" name="Text 48"/>
          <p:cNvSpPr/>
          <p:nvPr/>
        </p:nvSpPr>
        <p:spPr>
          <a:xfrm>
            <a:off x="285750" y="6643688"/>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57" name="Text 49"/>
          <p:cNvSpPr/>
          <p:nvPr/>
        </p:nvSpPr>
        <p:spPr>
          <a:xfrm>
            <a:off x="8619576" y="6643688"/>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7/10</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6365081"/>
          </a:xfrm>
          <a:prstGeom prst="rect">
            <a:avLst/>
          </a:prstGeom>
        </p:spPr>
      </p:pic>
      <p:sp>
        <p:nvSpPr>
          <p:cNvPr id="3" name="Text 0"/>
          <p:cNvSpPr/>
          <p:nvPr/>
        </p:nvSpPr>
        <p:spPr>
          <a:xfrm>
            <a:off x="285750" y="285750"/>
            <a:ext cx="2375743"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Benefits &amp; Impact</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1A73E8"/>
          </a:solidFill>
          <a:ln/>
        </p:spPr>
      </p:sp>
      <p:sp>
        <p:nvSpPr>
          <p:cNvPr id="12" name="Shape 9"/>
          <p:cNvSpPr/>
          <p:nvPr/>
        </p:nvSpPr>
        <p:spPr>
          <a:xfrm>
            <a:off x="8601075" y="435769"/>
            <a:ext cx="85725" cy="85725"/>
          </a:xfrm>
          <a:prstGeom prst="ellipse">
            <a:avLst/>
          </a:prstGeom>
          <a:solidFill>
            <a:srgbClr val="E0E0E0"/>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285750" y="885825"/>
            <a:ext cx="4214813"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Key Benefits</a:t>
            </a:r>
            <a:endParaRPr lang="en-US" sz="1350" dirty="0"/>
          </a:p>
        </p:txBody>
      </p:sp>
      <p:sp>
        <p:nvSpPr>
          <p:cNvPr id="15" name="Shape 12"/>
          <p:cNvSpPr/>
          <p:nvPr/>
        </p:nvSpPr>
        <p:spPr>
          <a:xfrm>
            <a:off x="285750" y="1285875"/>
            <a:ext cx="357188" cy="357188"/>
          </a:xfrm>
          <a:prstGeom prst="ellipse">
            <a:avLst/>
          </a:prstGeom>
          <a:solidFill>
            <a:srgbClr val="34A853"/>
          </a:solidFill>
          <a:ln/>
        </p:spPr>
      </p:sp>
      <p:pic>
        <p:nvPicPr>
          <p:cNvPr id="16" name="Image 1" descr="preencoded.png">    </p:cNvPr>
          <p:cNvPicPr>
            <a:picLocks noChangeAspect="1"/>
          </p:cNvPicPr>
          <p:nvPr/>
        </p:nvPicPr>
        <p:blipFill>
          <a:blip r:embed="rId2"/>
          <a:stretch>
            <a:fillRect/>
          </a:stretch>
        </p:blipFill>
        <p:spPr>
          <a:xfrm>
            <a:off x="367903" y="1378744"/>
            <a:ext cx="192881" cy="171450"/>
          </a:xfrm>
          <a:prstGeom prst="rect">
            <a:avLst/>
          </a:prstGeom>
        </p:spPr>
      </p:pic>
      <p:sp>
        <p:nvSpPr>
          <p:cNvPr id="17" name="Text 13"/>
          <p:cNvSpPr/>
          <p:nvPr/>
        </p:nvSpPr>
        <p:spPr>
          <a:xfrm>
            <a:off x="750094" y="1285875"/>
            <a:ext cx="3750469" cy="214313"/>
          </a:xfrm>
          <a:prstGeom prst="rect">
            <a:avLst/>
          </a:prstGeom>
          <a:noFill/>
          <a:ln/>
        </p:spPr>
        <p:txBody>
          <a:bodyPr wrap="none" lIns="0" tIns="0" rIns="0" bIns="0" rtlCol="0" anchor="ctr">
            <a:spAutoFit/>
          </a:bodyPr>
          <a:lstStyle/>
          <a:p>
            <a:pPr algn="l" indent="0" marL="0">
              <a:buNone/>
            </a:pPr>
            <a:r>
              <a:rPr lang="en-US" sz="1125" b="1" dirty="0">
                <a:solidFill>
                  <a:srgbClr val="34A853"/>
                </a:solidFill>
                <a:latin typeface="Noto Sans" pitchFamily="34" charset="0"/>
                <a:ea typeface="Noto Sans" pitchFamily="34" charset="-122"/>
                <a:cs typeface="Noto Sans" pitchFamily="34" charset="-120"/>
              </a:rPr>
              <a:t>Improved Public Health</a:t>
            </a:r>
            <a:endParaRPr lang="en-US" sz="1125" dirty="0"/>
          </a:p>
        </p:txBody>
      </p:sp>
      <p:sp>
        <p:nvSpPr>
          <p:cNvPr id="18" name="Text 14"/>
          <p:cNvSpPr/>
          <p:nvPr/>
        </p:nvSpPr>
        <p:spPr>
          <a:xfrm>
            <a:off x="750094" y="1535906"/>
            <a:ext cx="3750469" cy="5143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Noto Sans" pitchFamily="34" charset="0"/>
                <a:ea typeface="Noto Sans" pitchFamily="34" charset="-122"/>
                <a:cs typeface="Noto Sans" pitchFamily="34" charset="-120"/>
              </a:rPr>
              <a:t>Enables individuals to make informed decisions about outdoor activities based on air quality, reducing exposure to harmful pollutants and associated health risks.</a:t>
            </a:r>
            <a:endParaRPr lang="en-US" sz="900" dirty="0"/>
          </a:p>
        </p:txBody>
      </p:sp>
      <p:sp>
        <p:nvSpPr>
          <p:cNvPr id="19" name="Shape 15"/>
          <p:cNvSpPr/>
          <p:nvPr/>
        </p:nvSpPr>
        <p:spPr>
          <a:xfrm>
            <a:off x="285750" y="2228850"/>
            <a:ext cx="357188" cy="357188"/>
          </a:xfrm>
          <a:prstGeom prst="ellipse">
            <a:avLst/>
          </a:prstGeom>
          <a:solidFill>
            <a:srgbClr val="1A73E8"/>
          </a:solidFill>
          <a:ln/>
        </p:spPr>
      </p:sp>
      <p:pic>
        <p:nvPicPr>
          <p:cNvPr id="20" name="Image 2" descr="preencoded.png">    </p:cNvPr>
          <p:cNvPicPr>
            <a:picLocks noChangeAspect="1"/>
          </p:cNvPicPr>
          <p:nvPr/>
        </p:nvPicPr>
        <p:blipFill>
          <a:blip r:embed="rId3"/>
          <a:stretch>
            <a:fillRect/>
          </a:stretch>
        </p:blipFill>
        <p:spPr>
          <a:xfrm>
            <a:off x="378619" y="2321719"/>
            <a:ext cx="171450" cy="171450"/>
          </a:xfrm>
          <a:prstGeom prst="rect">
            <a:avLst/>
          </a:prstGeom>
        </p:spPr>
      </p:pic>
      <p:sp>
        <p:nvSpPr>
          <p:cNvPr id="21" name="Text 16"/>
          <p:cNvSpPr/>
          <p:nvPr/>
        </p:nvSpPr>
        <p:spPr>
          <a:xfrm>
            <a:off x="750094" y="2228850"/>
            <a:ext cx="3750469" cy="214313"/>
          </a:xfrm>
          <a:prstGeom prst="rect">
            <a:avLst/>
          </a:prstGeom>
          <a:noFill/>
          <a:ln/>
        </p:spPr>
        <p:txBody>
          <a:bodyPr wrap="none" lIns="0" tIns="0" rIns="0" bIns="0" rtlCol="0" anchor="ctr">
            <a:spAutoFit/>
          </a:bodyPr>
          <a:lstStyle/>
          <a:p>
            <a:pPr algn="l" indent="0" marL="0">
              <a:buNone/>
            </a:pPr>
            <a:r>
              <a:rPr lang="en-US" sz="1125" b="1" dirty="0">
                <a:solidFill>
                  <a:srgbClr val="1A73E8"/>
                </a:solidFill>
                <a:latin typeface="Noto Sans" pitchFamily="34" charset="0"/>
                <a:ea typeface="Noto Sans" pitchFamily="34" charset="-122"/>
                <a:cs typeface="Noto Sans" pitchFamily="34" charset="-120"/>
              </a:rPr>
              <a:t>Environmental Awareness</a:t>
            </a:r>
            <a:endParaRPr lang="en-US" sz="1125" dirty="0"/>
          </a:p>
        </p:txBody>
      </p:sp>
      <p:sp>
        <p:nvSpPr>
          <p:cNvPr id="22" name="Text 17"/>
          <p:cNvSpPr/>
          <p:nvPr/>
        </p:nvSpPr>
        <p:spPr>
          <a:xfrm>
            <a:off x="750094" y="2478881"/>
            <a:ext cx="3750469" cy="5143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Noto Sans" pitchFamily="34" charset="0"/>
                <a:ea typeface="Noto Sans" pitchFamily="34" charset="-122"/>
                <a:cs typeface="Noto Sans" pitchFamily="34" charset="-120"/>
              </a:rPr>
              <a:t>Increases public understanding of air pollution sources, patterns, and impacts, fostering greater environmental consciousness and sustainable behaviors.</a:t>
            </a:r>
            <a:endParaRPr lang="en-US" sz="900" dirty="0"/>
          </a:p>
        </p:txBody>
      </p:sp>
      <p:sp>
        <p:nvSpPr>
          <p:cNvPr id="23" name="Shape 18"/>
          <p:cNvSpPr/>
          <p:nvPr/>
        </p:nvSpPr>
        <p:spPr>
          <a:xfrm>
            <a:off x="285750" y="3171825"/>
            <a:ext cx="357188" cy="357188"/>
          </a:xfrm>
          <a:prstGeom prst="ellipse">
            <a:avLst/>
          </a:prstGeom>
          <a:solidFill>
            <a:srgbClr val="FBBC04"/>
          </a:solidFill>
          <a:ln/>
        </p:spPr>
      </p:sp>
      <p:pic>
        <p:nvPicPr>
          <p:cNvPr id="24" name="Image 3" descr="preencoded.png">    </p:cNvPr>
          <p:cNvPicPr>
            <a:picLocks noChangeAspect="1"/>
          </p:cNvPicPr>
          <p:nvPr/>
        </p:nvPicPr>
        <p:blipFill>
          <a:blip r:embed="rId4"/>
          <a:stretch>
            <a:fillRect/>
          </a:stretch>
        </p:blipFill>
        <p:spPr>
          <a:xfrm>
            <a:off x="357188" y="3264694"/>
            <a:ext cx="214313" cy="171450"/>
          </a:xfrm>
          <a:prstGeom prst="rect">
            <a:avLst/>
          </a:prstGeom>
        </p:spPr>
      </p:pic>
      <p:sp>
        <p:nvSpPr>
          <p:cNvPr id="25" name="Text 19"/>
          <p:cNvSpPr/>
          <p:nvPr/>
        </p:nvSpPr>
        <p:spPr>
          <a:xfrm>
            <a:off x="750094" y="3171825"/>
            <a:ext cx="3750469" cy="214313"/>
          </a:xfrm>
          <a:prstGeom prst="rect">
            <a:avLst/>
          </a:prstGeom>
          <a:noFill/>
          <a:ln/>
        </p:spPr>
        <p:txBody>
          <a:bodyPr wrap="none" lIns="0" tIns="0" rIns="0" bIns="0" rtlCol="0" anchor="ctr">
            <a:spAutoFit/>
          </a:bodyPr>
          <a:lstStyle/>
          <a:p>
            <a:pPr algn="l" indent="0" marL="0">
              <a:buNone/>
            </a:pPr>
            <a:r>
              <a:rPr lang="en-US" sz="1125" b="1" dirty="0">
                <a:solidFill>
                  <a:srgbClr val="FBBC04"/>
                </a:solidFill>
                <a:latin typeface="Noto Sans" pitchFamily="34" charset="0"/>
                <a:ea typeface="Noto Sans" pitchFamily="34" charset="-122"/>
                <a:cs typeface="Noto Sans" pitchFamily="34" charset="-120"/>
              </a:rPr>
              <a:t>Community Empowerment</a:t>
            </a:r>
            <a:endParaRPr lang="en-US" sz="1125" dirty="0"/>
          </a:p>
        </p:txBody>
      </p:sp>
      <p:sp>
        <p:nvSpPr>
          <p:cNvPr id="26" name="Text 20"/>
          <p:cNvSpPr/>
          <p:nvPr/>
        </p:nvSpPr>
        <p:spPr>
          <a:xfrm>
            <a:off x="750094" y="3421856"/>
            <a:ext cx="3750469" cy="5143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Noto Sans" pitchFamily="34" charset="0"/>
                <a:ea typeface="Noto Sans" pitchFamily="34" charset="-122"/>
                <a:cs typeface="Noto Sans" pitchFamily="34" charset="-120"/>
              </a:rPr>
              <a:t>Provides underserved communities with access to critical air quality data, enabling advocacy for environmental justice and policy changes.</a:t>
            </a:r>
            <a:endParaRPr lang="en-US" sz="900" dirty="0"/>
          </a:p>
        </p:txBody>
      </p:sp>
      <p:sp>
        <p:nvSpPr>
          <p:cNvPr id="27" name="Shape 21"/>
          <p:cNvSpPr/>
          <p:nvPr/>
        </p:nvSpPr>
        <p:spPr>
          <a:xfrm>
            <a:off x="285750" y="4114800"/>
            <a:ext cx="357188" cy="357188"/>
          </a:xfrm>
          <a:prstGeom prst="ellipse">
            <a:avLst/>
          </a:prstGeom>
          <a:solidFill>
            <a:srgbClr val="EA4335"/>
          </a:solidFill>
          <a:ln/>
        </p:spPr>
      </p:sp>
      <p:pic>
        <p:nvPicPr>
          <p:cNvPr id="28" name="Image 4" descr="preencoded.png">    </p:cNvPr>
          <p:cNvPicPr>
            <a:picLocks noChangeAspect="1"/>
          </p:cNvPicPr>
          <p:nvPr/>
        </p:nvPicPr>
        <p:blipFill>
          <a:blip r:embed="rId5"/>
          <a:stretch>
            <a:fillRect/>
          </a:stretch>
        </p:blipFill>
        <p:spPr>
          <a:xfrm>
            <a:off x="389334" y="4207669"/>
            <a:ext cx="150019" cy="171450"/>
          </a:xfrm>
          <a:prstGeom prst="rect">
            <a:avLst/>
          </a:prstGeom>
        </p:spPr>
      </p:pic>
      <p:sp>
        <p:nvSpPr>
          <p:cNvPr id="29" name="Text 22"/>
          <p:cNvSpPr/>
          <p:nvPr/>
        </p:nvSpPr>
        <p:spPr>
          <a:xfrm>
            <a:off x="750094" y="4114800"/>
            <a:ext cx="3750469" cy="214313"/>
          </a:xfrm>
          <a:prstGeom prst="rect">
            <a:avLst/>
          </a:prstGeom>
          <a:noFill/>
          <a:ln/>
        </p:spPr>
        <p:txBody>
          <a:bodyPr wrap="none" lIns="0" tIns="0" rIns="0" bIns="0" rtlCol="0" anchor="ctr">
            <a:spAutoFit/>
          </a:bodyPr>
          <a:lstStyle/>
          <a:p>
            <a:pPr algn="l" indent="0" marL="0">
              <a:buNone/>
            </a:pPr>
            <a:r>
              <a:rPr lang="en-US" sz="1125" b="1" dirty="0">
                <a:solidFill>
                  <a:srgbClr val="EA4335"/>
                </a:solidFill>
                <a:latin typeface="Noto Sans" pitchFamily="34" charset="0"/>
                <a:ea typeface="Noto Sans" pitchFamily="34" charset="-122"/>
                <a:cs typeface="Noto Sans" pitchFamily="34" charset="-120"/>
              </a:rPr>
              <a:t>Healthcare Integration</a:t>
            </a:r>
            <a:endParaRPr lang="en-US" sz="1125" dirty="0"/>
          </a:p>
        </p:txBody>
      </p:sp>
      <p:sp>
        <p:nvSpPr>
          <p:cNvPr id="30" name="Text 23"/>
          <p:cNvSpPr/>
          <p:nvPr/>
        </p:nvSpPr>
        <p:spPr>
          <a:xfrm>
            <a:off x="750094" y="4364831"/>
            <a:ext cx="3750469" cy="514350"/>
          </a:xfrm>
          <a:prstGeom prst="rect">
            <a:avLst/>
          </a:prstGeom>
          <a:noFill/>
          <a:ln/>
        </p:spPr>
        <p:txBody>
          <a:bodyPr wrap="square" lIns="0" tIns="0" rIns="0" bIns="0" rtlCol="0" anchor="ctr">
            <a:spAutoFit/>
          </a:bodyPr>
          <a:lstStyle/>
          <a:p>
            <a:pPr algn="l" indent="0" marL="0">
              <a:buNone/>
            </a:pPr>
            <a:r>
              <a:rPr lang="en-US" sz="900" dirty="0">
                <a:solidFill>
                  <a:srgbClr val="333333"/>
                </a:solidFill>
                <a:latin typeface="Noto Sans" pitchFamily="34" charset="0"/>
                <a:ea typeface="Noto Sans" pitchFamily="34" charset="-122"/>
                <a:cs typeface="Noto Sans" pitchFamily="34" charset="-120"/>
              </a:rPr>
              <a:t>Supports healthcare providers in advising patients with respiratory conditions, potentially reducing emergency room visits during high pollution events.</a:t>
            </a:r>
            <a:endParaRPr lang="en-US" sz="900" dirty="0"/>
          </a:p>
        </p:txBody>
      </p:sp>
      <p:sp>
        <p:nvSpPr>
          <p:cNvPr id="31" name="Text 24"/>
          <p:cNvSpPr/>
          <p:nvPr/>
        </p:nvSpPr>
        <p:spPr>
          <a:xfrm>
            <a:off x="4714875" y="885825"/>
            <a:ext cx="4214813"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Measurable Impact</a:t>
            </a:r>
            <a:endParaRPr lang="en-US" sz="1350" dirty="0"/>
          </a:p>
        </p:txBody>
      </p:sp>
      <p:pic>
        <p:nvPicPr>
          <p:cNvPr id="32" name="Image 5" descr="preencoded.png">    </p:cNvPr>
          <p:cNvPicPr>
            <a:picLocks noChangeAspect="1"/>
          </p:cNvPicPr>
          <p:nvPr/>
        </p:nvPicPr>
        <p:blipFill>
          <a:blip r:embed="rId6"/>
          <a:stretch>
            <a:fillRect/>
          </a:stretch>
        </p:blipFill>
        <p:spPr>
          <a:xfrm>
            <a:off x="4714875" y="1285875"/>
            <a:ext cx="4143375" cy="2143125"/>
          </a:xfrm>
          <a:prstGeom prst="rect">
            <a:avLst/>
          </a:prstGeom>
        </p:spPr>
      </p:pic>
      <p:sp>
        <p:nvSpPr>
          <p:cNvPr id="33" name="Shape 25"/>
          <p:cNvSpPr/>
          <p:nvPr/>
        </p:nvSpPr>
        <p:spPr>
          <a:xfrm>
            <a:off x="4714875" y="3571875"/>
            <a:ext cx="4143375" cy="2121694"/>
          </a:xfrm>
          <a:prstGeom prst="rect">
            <a:avLst/>
          </a:prstGeom>
          <a:solidFill>
            <a:srgbClr val="F5F7FA"/>
          </a:solidFill>
          <a:ln/>
        </p:spPr>
      </p:sp>
      <p:pic>
        <p:nvPicPr>
          <p:cNvPr id="34" name="Image 6" descr="preencoded.png">    </p:cNvPr>
          <p:cNvPicPr>
            <a:picLocks noChangeAspect="1"/>
          </p:cNvPicPr>
          <p:nvPr/>
        </p:nvPicPr>
        <p:blipFill>
          <a:blip r:embed="rId7"/>
          <a:stretch>
            <a:fillRect/>
          </a:stretch>
        </p:blipFill>
        <p:spPr>
          <a:xfrm>
            <a:off x="4857750" y="3750469"/>
            <a:ext cx="126802" cy="142875"/>
          </a:xfrm>
          <a:prstGeom prst="rect">
            <a:avLst/>
          </a:prstGeom>
        </p:spPr>
      </p:pic>
      <p:sp>
        <p:nvSpPr>
          <p:cNvPr id="35" name="Text 26"/>
          <p:cNvSpPr/>
          <p:nvPr/>
        </p:nvSpPr>
        <p:spPr>
          <a:xfrm>
            <a:off x="5055989" y="3714750"/>
            <a:ext cx="1282024" cy="214313"/>
          </a:xfrm>
          <a:prstGeom prst="rect">
            <a:avLst/>
          </a:prstGeom>
          <a:noFill/>
          <a:ln/>
        </p:spPr>
        <p:txBody>
          <a:bodyPr wrap="none" lIns="0" tIns="0" rIns="0" bIns="0" rtlCol="0" anchor="ctr">
            <a:spAutoFit/>
          </a:bodyPr>
          <a:lstStyle/>
          <a:p>
            <a:pPr indent="0" marL="0">
              <a:buNone/>
            </a:pPr>
            <a:r>
              <a:rPr lang="en-US" sz="1125" b="1" dirty="0">
                <a:solidFill>
                  <a:srgbClr val="1A73E8"/>
                </a:solidFill>
                <a:latin typeface="Noto Sans" pitchFamily="34" charset="0"/>
                <a:ea typeface="Noto Sans" pitchFamily="34" charset="-122"/>
                <a:cs typeface="Noto Sans" pitchFamily="34" charset="-120"/>
              </a:rPr>
              <a:t>User Testimonials</a:t>
            </a:r>
            <a:endParaRPr lang="en-US" sz="1125" dirty="0"/>
          </a:p>
        </p:txBody>
      </p:sp>
      <p:sp>
        <p:nvSpPr>
          <p:cNvPr id="36" name="Text 27"/>
          <p:cNvSpPr/>
          <p:nvPr/>
        </p:nvSpPr>
        <p:spPr>
          <a:xfrm>
            <a:off x="4857750" y="4036219"/>
            <a:ext cx="3929063" cy="514350"/>
          </a:xfrm>
          <a:prstGeom prst="rect">
            <a:avLst/>
          </a:prstGeom>
          <a:noFill/>
          <a:ln/>
        </p:spPr>
        <p:txBody>
          <a:bodyPr wrap="square" lIns="0" tIns="0" rIns="0" bIns="0" rtlCol="0" anchor="ctr">
            <a:spAutoFit/>
          </a:bodyPr>
          <a:lstStyle/>
          <a:p>
            <a:pPr indent="0" marL="0">
              <a:buNone/>
            </a:pPr>
            <a:r>
              <a:rPr lang="en-US" sz="900" i="1" dirty="0">
                <a:solidFill>
                  <a:srgbClr val="000000"/>
                </a:solidFill>
                <a:latin typeface="Noto Sans" pitchFamily="34" charset="0"/>
                <a:ea typeface="Noto Sans" pitchFamily="34" charset="-122"/>
                <a:cs typeface="Noto Sans" pitchFamily="34" charset="-120"/>
              </a:rPr>
              <a:t>"As someone with asthma, this app has been life-changing. The forecasting feature helps me plan my outdoor activities and take precautions when needed."</a:t>
            </a:r>
            <a:endParaRPr lang="en-US" sz="900" dirty="0"/>
          </a:p>
        </p:txBody>
      </p:sp>
      <p:sp>
        <p:nvSpPr>
          <p:cNvPr id="37" name="Text 28"/>
          <p:cNvSpPr/>
          <p:nvPr/>
        </p:nvSpPr>
        <p:spPr>
          <a:xfrm>
            <a:off x="4857750" y="4622006"/>
            <a:ext cx="3929063" cy="171450"/>
          </a:xfrm>
          <a:prstGeom prst="rect">
            <a:avLst/>
          </a:prstGeom>
          <a:noFill/>
          <a:ln/>
        </p:spPr>
        <p:txBody>
          <a:bodyPr wrap="none" lIns="0" tIns="0" rIns="0" bIns="0" rtlCol="0" anchor="ctr">
            <a:spAutoFit/>
          </a:bodyPr>
          <a:lstStyle/>
          <a:p>
            <a:pPr algn="r" indent="0" marL="0">
              <a:buNone/>
            </a:pPr>
            <a:r>
              <a:rPr lang="en-US" sz="900" b="1" dirty="0">
                <a:solidFill>
                  <a:srgbClr val="000000"/>
                </a:solidFill>
                <a:latin typeface="Noto Sans" pitchFamily="34" charset="0"/>
                <a:ea typeface="Noto Sans" pitchFamily="34" charset="-122"/>
                <a:cs typeface="Noto Sans" pitchFamily="34" charset="-120"/>
              </a:rPr>
              <a:t>- Priya S., Delhi</a:t>
            </a:r>
            <a:endParaRPr lang="en-US" sz="900" dirty="0"/>
          </a:p>
        </p:txBody>
      </p:sp>
      <p:sp>
        <p:nvSpPr>
          <p:cNvPr id="38" name="Text 29"/>
          <p:cNvSpPr/>
          <p:nvPr/>
        </p:nvSpPr>
        <p:spPr>
          <a:xfrm>
            <a:off x="4857750" y="4793456"/>
            <a:ext cx="3929063" cy="514350"/>
          </a:xfrm>
          <a:prstGeom prst="rect">
            <a:avLst/>
          </a:prstGeom>
          <a:noFill/>
          <a:ln/>
        </p:spPr>
        <p:txBody>
          <a:bodyPr wrap="square" lIns="0" tIns="0" rIns="0" bIns="0" rtlCol="0" anchor="ctr">
            <a:spAutoFit/>
          </a:bodyPr>
          <a:lstStyle/>
          <a:p>
            <a:pPr indent="0" marL="0">
              <a:buNone/>
            </a:pPr>
            <a:r>
              <a:rPr lang="en-US" sz="900" i="1" dirty="0">
                <a:solidFill>
                  <a:srgbClr val="000000"/>
                </a:solidFill>
                <a:latin typeface="Noto Sans" pitchFamily="34" charset="0"/>
                <a:ea typeface="Noto Sans" pitchFamily="34" charset="-122"/>
                <a:cs typeface="Noto Sans" pitchFamily="34" charset="-120"/>
              </a:rPr>
              <a:t>"Our school uses the app to determine when children should stay indoors during recess. The hyperlocal data is much more accurate than what we had before."</a:t>
            </a:r>
            <a:endParaRPr lang="en-US" sz="900" dirty="0"/>
          </a:p>
        </p:txBody>
      </p:sp>
      <p:sp>
        <p:nvSpPr>
          <p:cNvPr id="39" name="Text 30"/>
          <p:cNvSpPr/>
          <p:nvPr/>
        </p:nvSpPr>
        <p:spPr>
          <a:xfrm>
            <a:off x="4857750" y="5379244"/>
            <a:ext cx="3929063" cy="171450"/>
          </a:xfrm>
          <a:prstGeom prst="rect">
            <a:avLst/>
          </a:prstGeom>
          <a:noFill/>
          <a:ln/>
        </p:spPr>
        <p:txBody>
          <a:bodyPr wrap="none" lIns="0" tIns="0" rIns="0" bIns="0" rtlCol="0" anchor="ctr">
            <a:spAutoFit/>
          </a:bodyPr>
          <a:lstStyle/>
          <a:p>
            <a:pPr algn="r" indent="0" marL="0">
              <a:buNone/>
            </a:pPr>
            <a:r>
              <a:rPr lang="en-US" sz="900" b="1" dirty="0">
                <a:solidFill>
                  <a:srgbClr val="000000"/>
                </a:solidFill>
                <a:latin typeface="Noto Sans" pitchFamily="34" charset="0"/>
                <a:ea typeface="Noto Sans" pitchFamily="34" charset="-122"/>
                <a:cs typeface="Noto Sans" pitchFamily="34" charset="-120"/>
              </a:rPr>
              <a:t>- Rajesh M., School Principal</a:t>
            </a:r>
            <a:endParaRPr lang="en-US" sz="900" dirty="0"/>
          </a:p>
        </p:txBody>
      </p:sp>
      <p:sp>
        <p:nvSpPr>
          <p:cNvPr id="40" name="Text 31"/>
          <p:cNvSpPr/>
          <p:nvPr/>
        </p:nvSpPr>
        <p:spPr>
          <a:xfrm>
            <a:off x="285750" y="5907881"/>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41" name="Text 32"/>
          <p:cNvSpPr/>
          <p:nvPr/>
        </p:nvSpPr>
        <p:spPr>
          <a:xfrm>
            <a:off x="8619576" y="5907881"/>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8/10</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9144000" cy="5536406"/>
          </a:xfrm>
          <a:prstGeom prst="rect">
            <a:avLst/>
          </a:prstGeom>
        </p:spPr>
      </p:pic>
      <p:sp>
        <p:nvSpPr>
          <p:cNvPr id="3" name="Text 0"/>
          <p:cNvSpPr/>
          <p:nvPr/>
        </p:nvSpPr>
        <p:spPr>
          <a:xfrm>
            <a:off x="285750" y="285750"/>
            <a:ext cx="2896009" cy="385763"/>
          </a:xfrm>
          <a:prstGeom prst="rect">
            <a:avLst/>
          </a:prstGeom>
          <a:noFill/>
          <a:ln/>
        </p:spPr>
        <p:txBody>
          <a:bodyPr wrap="none" lIns="0" tIns="0" rIns="0" bIns="0" rtlCol="0" anchor="ctr">
            <a:spAutoFit/>
          </a:bodyPr>
          <a:lstStyle/>
          <a:p>
            <a:pPr indent="0" marL="0">
              <a:buNone/>
            </a:pPr>
            <a:r>
              <a:rPr lang="en-US" sz="2025" b="1" dirty="0">
                <a:solidFill>
                  <a:srgbClr val="1A73E8"/>
                </a:solidFill>
                <a:latin typeface="Noto Sans" pitchFamily="34" charset="0"/>
                <a:ea typeface="Noto Sans" pitchFamily="34" charset="-122"/>
                <a:cs typeface="Noto Sans" pitchFamily="34" charset="-120"/>
              </a:rPr>
              <a:t>Future Enhancements</a:t>
            </a:r>
            <a:endParaRPr lang="en-US" sz="2025" dirty="0"/>
          </a:p>
        </p:txBody>
      </p:sp>
      <p:sp>
        <p:nvSpPr>
          <p:cNvPr id="4" name="Shape 1"/>
          <p:cNvSpPr/>
          <p:nvPr/>
        </p:nvSpPr>
        <p:spPr>
          <a:xfrm>
            <a:off x="7458075" y="435769"/>
            <a:ext cx="85725" cy="85725"/>
          </a:xfrm>
          <a:prstGeom prst="ellipse">
            <a:avLst/>
          </a:prstGeom>
          <a:solidFill>
            <a:srgbClr val="E0E0E0"/>
          </a:solidFill>
          <a:ln/>
        </p:spPr>
      </p:sp>
      <p:sp>
        <p:nvSpPr>
          <p:cNvPr id="5" name="Shape 2"/>
          <p:cNvSpPr/>
          <p:nvPr/>
        </p:nvSpPr>
        <p:spPr>
          <a:xfrm>
            <a:off x="7600950" y="435769"/>
            <a:ext cx="85725" cy="85725"/>
          </a:xfrm>
          <a:prstGeom prst="ellipse">
            <a:avLst/>
          </a:prstGeom>
          <a:solidFill>
            <a:srgbClr val="E0E0E0"/>
          </a:solidFill>
          <a:ln/>
        </p:spPr>
      </p:sp>
      <p:sp>
        <p:nvSpPr>
          <p:cNvPr id="6" name="Shape 3"/>
          <p:cNvSpPr/>
          <p:nvPr/>
        </p:nvSpPr>
        <p:spPr>
          <a:xfrm>
            <a:off x="7743825" y="435769"/>
            <a:ext cx="85725" cy="85725"/>
          </a:xfrm>
          <a:prstGeom prst="ellipse">
            <a:avLst/>
          </a:prstGeom>
          <a:solidFill>
            <a:srgbClr val="E0E0E0"/>
          </a:solidFill>
          <a:ln/>
        </p:spPr>
      </p:sp>
      <p:sp>
        <p:nvSpPr>
          <p:cNvPr id="7" name="Shape 4"/>
          <p:cNvSpPr/>
          <p:nvPr/>
        </p:nvSpPr>
        <p:spPr>
          <a:xfrm>
            <a:off x="7886700" y="435769"/>
            <a:ext cx="85725" cy="85725"/>
          </a:xfrm>
          <a:prstGeom prst="ellipse">
            <a:avLst/>
          </a:prstGeom>
          <a:solidFill>
            <a:srgbClr val="E0E0E0"/>
          </a:solidFill>
          <a:ln/>
        </p:spPr>
      </p:sp>
      <p:sp>
        <p:nvSpPr>
          <p:cNvPr id="8" name="Shape 5"/>
          <p:cNvSpPr/>
          <p:nvPr/>
        </p:nvSpPr>
        <p:spPr>
          <a:xfrm>
            <a:off x="8029575" y="435769"/>
            <a:ext cx="85725" cy="85725"/>
          </a:xfrm>
          <a:prstGeom prst="ellipse">
            <a:avLst/>
          </a:prstGeom>
          <a:solidFill>
            <a:srgbClr val="E0E0E0"/>
          </a:solidFill>
          <a:ln/>
        </p:spPr>
      </p:sp>
      <p:sp>
        <p:nvSpPr>
          <p:cNvPr id="9" name="Shape 6"/>
          <p:cNvSpPr/>
          <p:nvPr/>
        </p:nvSpPr>
        <p:spPr>
          <a:xfrm>
            <a:off x="8172450" y="435769"/>
            <a:ext cx="85725" cy="85725"/>
          </a:xfrm>
          <a:prstGeom prst="ellipse">
            <a:avLst/>
          </a:prstGeom>
          <a:solidFill>
            <a:srgbClr val="E0E0E0"/>
          </a:solidFill>
          <a:ln/>
        </p:spPr>
      </p:sp>
      <p:sp>
        <p:nvSpPr>
          <p:cNvPr id="10" name="Shape 7"/>
          <p:cNvSpPr/>
          <p:nvPr/>
        </p:nvSpPr>
        <p:spPr>
          <a:xfrm>
            <a:off x="8315325" y="435769"/>
            <a:ext cx="85725" cy="85725"/>
          </a:xfrm>
          <a:prstGeom prst="ellipse">
            <a:avLst/>
          </a:prstGeom>
          <a:solidFill>
            <a:srgbClr val="E0E0E0"/>
          </a:solidFill>
          <a:ln/>
        </p:spPr>
      </p:sp>
      <p:sp>
        <p:nvSpPr>
          <p:cNvPr id="11" name="Shape 8"/>
          <p:cNvSpPr/>
          <p:nvPr/>
        </p:nvSpPr>
        <p:spPr>
          <a:xfrm>
            <a:off x="8458200" y="435769"/>
            <a:ext cx="85725" cy="85725"/>
          </a:xfrm>
          <a:prstGeom prst="ellipse">
            <a:avLst/>
          </a:prstGeom>
          <a:solidFill>
            <a:srgbClr val="E0E0E0"/>
          </a:solidFill>
          <a:ln/>
        </p:spPr>
      </p:sp>
      <p:sp>
        <p:nvSpPr>
          <p:cNvPr id="12" name="Shape 9"/>
          <p:cNvSpPr/>
          <p:nvPr/>
        </p:nvSpPr>
        <p:spPr>
          <a:xfrm>
            <a:off x="8601075" y="435769"/>
            <a:ext cx="85725" cy="85725"/>
          </a:xfrm>
          <a:prstGeom prst="ellipse">
            <a:avLst/>
          </a:prstGeom>
          <a:solidFill>
            <a:srgbClr val="1A73E8"/>
          </a:solidFill>
          <a:ln/>
        </p:spPr>
      </p:sp>
      <p:sp>
        <p:nvSpPr>
          <p:cNvPr id="13" name="Shape 10"/>
          <p:cNvSpPr/>
          <p:nvPr/>
        </p:nvSpPr>
        <p:spPr>
          <a:xfrm>
            <a:off x="8743950" y="435769"/>
            <a:ext cx="85725" cy="85725"/>
          </a:xfrm>
          <a:prstGeom prst="ellipse">
            <a:avLst/>
          </a:prstGeom>
          <a:solidFill>
            <a:srgbClr val="E0E0E0"/>
          </a:solidFill>
          <a:ln/>
        </p:spPr>
      </p:sp>
      <p:sp>
        <p:nvSpPr>
          <p:cNvPr id="14" name="Text 11"/>
          <p:cNvSpPr/>
          <p:nvPr/>
        </p:nvSpPr>
        <p:spPr>
          <a:xfrm>
            <a:off x="285750" y="885825"/>
            <a:ext cx="5043488"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Development Roadmap</a:t>
            </a:r>
            <a:endParaRPr lang="en-US" sz="1350" dirty="0"/>
          </a:p>
        </p:txBody>
      </p:sp>
      <p:sp>
        <p:nvSpPr>
          <p:cNvPr id="15" name="Shape 12"/>
          <p:cNvSpPr/>
          <p:nvPr/>
        </p:nvSpPr>
        <p:spPr>
          <a:xfrm>
            <a:off x="285750" y="1285875"/>
            <a:ext cx="285750" cy="285750"/>
          </a:xfrm>
          <a:prstGeom prst="ellipse">
            <a:avLst/>
          </a:prstGeom>
          <a:solidFill>
            <a:srgbClr val="34A853"/>
          </a:solidFill>
          <a:ln/>
        </p:spPr>
      </p:sp>
      <p:pic>
        <p:nvPicPr>
          <p:cNvPr id="16" name="Image 1" descr="preencoded.png">    </p:cNvPr>
          <p:cNvPicPr>
            <a:picLocks noChangeAspect="1"/>
          </p:cNvPicPr>
          <p:nvPr/>
        </p:nvPicPr>
        <p:blipFill>
          <a:blip r:embed="rId2"/>
          <a:stretch>
            <a:fillRect/>
          </a:stretch>
        </p:blipFill>
        <p:spPr>
          <a:xfrm>
            <a:off x="357188" y="1357313"/>
            <a:ext cx="142875" cy="142875"/>
          </a:xfrm>
          <a:prstGeom prst="rect">
            <a:avLst/>
          </a:prstGeom>
        </p:spPr>
      </p:pic>
      <p:sp>
        <p:nvSpPr>
          <p:cNvPr id="17" name="Text 13"/>
          <p:cNvSpPr/>
          <p:nvPr/>
        </p:nvSpPr>
        <p:spPr>
          <a:xfrm>
            <a:off x="678656" y="1321594"/>
            <a:ext cx="2630491" cy="214313"/>
          </a:xfrm>
          <a:prstGeom prst="rect">
            <a:avLst/>
          </a:prstGeom>
          <a:noFill/>
          <a:ln/>
        </p:spPr>
        <p:txBody>
          <a:bodyPr wrap="none" lIns="0" tIns="0" rIns="0" bIns="0" rtlCol="0" anchor="ctr">
            <a:spAutoFit/>
          </a:bodyPr>
          <a:lstStyle/>
          <a:p>
            <a:pPr indent="0" marL="0">
              <a:buNone/>
            </a:pPr>
            <a:r>
              <a:rPr lang="en-US" sz="1125" b="1" dirty="0">
                <a:solidFill>
                  <a:srgbClr val="34A853"/>
                </a:solidFill>
                <a:latin typeface="Noto Sans" pitchFamily="34" charset="0"/>
                <a:ea typeface="Noto Sans" pitchFamily="34" charset="-122"/>
                <a:cs typeface="Noto Sans" pitchFamily="34" charset="-120"/>
              </a:rPr>
              <a:t>Short-term Improvements (6 Months)</a:t>
            </a:r>
            <a:endParaRPr lang="en-US" sz="1125" dirty="0"/>
          </a:p>
        </p:txBody>
      </p:sp>
      <p:pic>
        <p:nvPicPr>
          <p:cNvPr id="18" name="Image 2" descr="preencoded.png">    </p:cNvPr>
          <p:cNvPicPr>
            <a:picLocks noChangeAspect="1"/>
          </p:cNvPicPr>
          <p:nvPr/>
        </p:nvPicPr>
        <p:blipFill>
          <a:blip r:embed="rId3"/>
          <a:stretch>
            <a:fillRect/>
          </a:stretch>
        </p:blipFill>
        <p:spPr>
          <a:xfrm>
            <a:off x="678656" y="1700213"/>
            <a:ext cx="114300" cy="114300"/>
          </a:xfrm>
          <a:prstGeom prst="rect">
            <a:avLst/>
          </a:prstGeom>
        </p:spPr>
      </p:pic>
      <p:sp>
        <p:nvSpPr>
          <p:cNvPr id="19" name="Text 14"/>
          <p:cNvSpPr/>
          <p:nvPr/>
        </p:nvSpPr>
        <p:spPr>
          <a:xfrm>
            <a:off x="864394" y="1678781"/>
            <a:ext cx="2083687" cy="3429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User accounts with personalized settings</a:t>
            </a:r>
            <a:endParaRPr lang="en-US" sz="900" dirty="0"/>
          </a:p>
        </p:txBody>
      </p:sp>
      <p:pic>
        <p:nvPicPr>
          <p:cNvPr id="20" name="Image 3" descr="preencoded.png">    </p:cNvPr>
          <p:cNvPicPr>
            <a:picLocks noChangeAspect="1"/>
          </p:cNvPicPr>
          <p:nvPr/>
        </p:nvPicPr>
        <p:blipFill>
          <a:blip r:embed="rId4"/>
          <a:stretch>
            <a:fillRect/>
          </a:stretch>
        </p:blipFill>
        <p:spPr>
          <a:xfrm>
            <a:off x="2968200" y="1700213"/>
            <a:ext cx="114300" cy="114300"/>
          </a:xfrm>
          <a:prstGeom prst="rect">
            <a:avLst/>
          </a:prstGeom>
        </p:spPr>
      </p:pic>
      <p:sp>
        <p:nvSpPr>
          <p:cNvPr id="21" name="Text 15"/>
          <p:cNvSpPr/>
          <p:nvPr/>
        </p:nvSpPr>
        <p:spPr>
          <a:xfrm>
            <a:off x="3153938" y="1678781"/>
            <a:ext cx="2083687" cy="3429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Native mobile applications (Android/iOS)</a:t>
            </a:r>
            <a:endParaRPr lang="en-US" sz="900" dirty="0"/>
          </a:p>
        </p:txBody>
      </p:sp>
      <p:pic>
        <p:nvPicPr>
          <p:cNvPr id="22" name="Image 4" descr="preencoded.png">    </p:cNvPr>
          <p:cNvPicPr>
            <a:picLocks noChangeAspect="1"/>
          </p:cNvPicPr>
          <p:nvPr/>
        </p:nvPicPr>
        <p:blipFill>
          <a:blip r:embed="rId5"/>
          <a:stretch>
            <a:fillRect/>
          </a:stretch>
        </p:blipFill>
        <p:spPr>
          <a:xfrm>
            <a:off x="678656" y="2114550"/>
            <a:ext cx="114300" cy="114300"/>
          </a:xfrm>
          <a:prstGeom prst="rect">
            <a:avLst/>
          </a:prstGeom>
        </p:spPr>
      </p:pic>
      <p:sp>
        <p:nvSpPr>
          <p:cNvPr id="23" name="Text 16"/>
          <p:cNvSpPr/>
          <p:nvPr/>
        </p:nvSpPr>
        <p:spPr>
          <a:xfrm>
            <a:off x="864394" y="2093119"/>
            <a:ext cx="1722174"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Offline support for critical data</a:t>
            </a:r>
            <a:endParaRPr lang="en-US" sz="900" dirty="0"/>
          </a:p>
        </p:txBody>
      </p:sp>
      <p:pic>
        <p:nvPicPr>
          <p:cNvPr id="24" name="Image 5" descr="preencoded.png">    </p:cNvPr>
          <p:cNvPicPr>
            <a:picLocks noChangeAspect="1"/>
          </p:cNvPicPr>
          <p:nvPr/>
        </p:nvPicPr>
        <p:blipFill>
          <a:blip r:embed="rId6"/>
          <a:stretch>
            <a:fillRect/>
          </a:stretch>
        </p:blipFill>
        <p:spPr>
          <a:xfrm>
            <a:off x="2968200" y="2114550"/>
            <a:ext cx="114300" cy="114300"/>
          </a:xfrm>
          <a:prstGeom prst="rect">
            <a:avLst/>
          </a:prstGeom>
        </p:spPr>
      </p:pic>
      <p:sp>
        <p:nvSpPr>
          <p:cNvPr id="25" name="Text 17"/>
          <p:cNvSpPr/>
          <p:nvPr/>
        </p:nvSpPr>
        <p:spPr>
          <a:xfrm>
            <a:off x="3153938" y="2093119"/>
            <a:ext cx="2083687" cy="3429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Coverage expansion to more rural areas</a:t>
            </a:r>
            <a:endParaRPr lang="en-US" sz="900" dirty="0"/>
          </a:p>
        </p:txBody>
      </p:sp>
      <p:sp>
        <p:nvSpPr>
          <p:cNvPr id="26" name="Shape 18"/>
          <p:cNvSpPr/>
          <p:nvPr/>
        </p:nvSpPr>
        <p:spPr>
          <a:xfrm>
            <a:off x="285750" y="2650331"/>
            <a:ext cx="285750" cy="285750"/>
          </a:xfrm>
          <a:prstGeom prst="ellipse">
            <a:avLst/>
          </a:prstGeom>
          <a:solidFill>
            <a:srgbClr val="1A73E8"/>
          </a:solidFill>
          <a:ln/>
        </p:spPr>
      </p:sp>
      <p:pic>
        <p:nvPicPr>
          <p:cNvPr id="27" name="Image 6" descr="preencoded.png">    </p:cNvPr>
          <p:cNvPicPr>
            <a:picLocks noChangeAspect="1"/>
          </p:cNvPicPr>
          <p:nvPr/>
        </p:nvPicPr>
        <p:blipFill>
          <a:blip r:embed="rId7"/>
          <a:stretch>
            <a:fillRect/>
          </a:stretch>
        </p:blipFill>
        <p:spPr>
          <a:xfrm>
            <a:off x="339328" y="2721769"/>
            <a:ext cx="178594" cy="142875"/>
          </a:xfrm>
          <a:prstGeom prst="rect">
            <a:avLst/>
          </a:prstGeom>
        </p:spPr>
      </p:pic>
      <p:sp>
        <p:nvSpPr>
          <p:cNvPr id="28" name="Text 19"/>
          <p:cNvSpPr/>
          <p:nvPr/>
        </p:nvSpPr>
        <p:spPr>
          <a:xfrm>
            <a:off x="678656" y="2686050"/>
            <a:ext cx="2450167" cy="214313"/>
          </a:xfrm>
          <a:prstGeom prst="rect">
            <a:avLst/>
          </a:prstGeom>
          <a:noFill/>
          <a:ln/>
        </p:spPr>
        <p:txBody>
          <a:bodyPr wrap="none" lIns="0" tIns="0" rIns="0" bIns="0" rtlCol="0" anchor="ctr">
            <a:spAutoFit/>
          </a:bodyPr>
          <a:lstStyle/>
          <a:p>
            <a:pPr indent="0" marL="0">
              <a:buNone/>
            </a:pPr>
            <a:r>
              <a:rPr lang="en-US" sz="1125" b="1" dirty="0">
                <a:solidFill>
                  <a:srgbClr val="1A73E8"/>
                </a:solidFill>
                <a:latin typeface="Noto Sans" pitchFamily="34" charset="0"/>
                <a:ea typeface="Noto Sans" pitchFamily="34" charset="-122"/>
                <a:cs typeface="Noto Sans" pitchFamily="34" charset="-120"/>
              </a:rPr>
              <a:t>Medium-term Roadmap (1-2 Years)</a:t>
            </a:r>
            <a:endParaRPr lang="en-US" sz="1125" dirty="0"/>
          </a:p>
        </p:txBody>
      </p:sp>
      <p:pic>
        <p:nvPicPr>
          <p:cNvPr id="29" name="Image 7" descr="preencoded.png">    </p:cNvPr>
          <p:cNvPicPr>
            <a:picLocks noChangeAspect="1"/>
          </p:cNvPicPr>
          <p:nvPr/>
        </p:nvPicPr>
        <p:blipFill>
          <a:blip r:embed="rId8"/>
          <a:stretch>
            <a:fillRect/>
          </a:stretch>
        </p:blipFill>
        <p:spPr>
          <a:xfrm>
            <a:off x="678656" y="3064669"/>
            <a:ext cx="114300" cy="114300"/>
          </a:xfrm>
          <a:prstGeom prst="rect">
            <a:avLst/>
          </a:prstGeom>
        </p:spPr>
      </p:pic>
      <p:sp>
        <p:nvSpPr>
          <p:cNvPr id="30" name="Text 20"/>
          <p:cNvSpPr/>
          <p:nvPr/>
        </p:nvSpPr>
        <p:spPr>
          <a:xfrm>
            <a:off x="864394" y="3043238"/>
            <a:ext cx="2083687" cy="342900"/>
          </a:xfrm>
          <a:prstGeom prst="rect">
            <a:avLst/>
          </a:prstGeom>
          <a:noFill/>
          <a:ln/>
        </p:spPr>
        <p:txBody>
          <a:bodyPr wrap="squar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Advanced ML models with deep learning</a:t>
            </a:r>
            <a:endParaRPr lang="en-US" sz="900" dirty="0"/>
          </a:p>
        </p:txBody>
      </p:sp>
      <p:pic>
        <p:nvPicPr>
          <p:cNvPr id="31" name="Image 8" descr="preencoded.png">    </p:cNvPr>
          <p:cNvPicPr>
            <a:picLocks noChangeAspect="1"/>
          </p:cNvPicPr>
          <p:nvPr/>
        </p:nvPicPr>
        <p:blipFill>
          <a:blip r:embed="rId9"/>
          <a:stretch>
            <a:fillRect/>
          </a:stretch>
        </p:blipFill>
        <p:spPr>
          <a:xfrm>
            <a:off x="2968200" y="3064669"/>
            <a:ext cx="114300" cy="114300"/>
          </a:xfrm>
          <a:prstGeom prst="rect">
            <a:avLst/>
          </a:prstGeom>
        </p:spPr>
      </p:pic>
      <p:sp>
        <p:nvSpPr>
          <p:cNvPr id="32" name="Text 21"/>
          <p:cNvSpPr/>
          <p:nvPr/>
        </p:nvSpPr>
        <p:spPr>
          <a:xfrm>
            <a:off x="3153938" y="3043238"/>
            <a:ext cx="1672112"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Pollution source identification</a:t>
            </a:r>
            <a:endParaRPr lang="en-US" sz="900" dirty="0"/>
          </a:p>
        </p:txBody>
      </p:sp>
      <p:pic>
        <p:nvPicPr>
          <p:cNvPr id="33" name="Image 9" descr="preencoded.png">    </p:cNvPr>
          <p:cNvPicPr>
            <a:picLocks noChangeAspect="1"/>
          </p:cNvPicPr>
          <p:nvPr/>
        </p:nvPicPr>
        <p:blipFill>
          <a:blip r:embed="rId10"/>
          <a:stretch>
            <a:fillRect/>
          </a:stretch>
        </p:blipFill>
        <p:spPr>
          <a:xfrm>
            <a:off x="678656" y="3479006"/>
            <a:ext cx="114300" cy="114300"/>
          </a:xfrm>
          <a:prstGeom prst="rect">
            <a:avLst/>
          </a:prstGeom>
        </p:spPr>
      </p:pic>
      <p:sp>
        <p:nvSpPr>
          <p:cNvPr id="34" name="Text 22"/>
          <p:cNvSpPr/>
          <p:nvPr/>
        </p:nvSpPr>
        <p:spPr>
          <a:xfrm>
            <a:off x="864394" y="3457575"/>
            <a:ext cx="1707998"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Community reporting features</a:t>
            </a:r>
            <a:endParaRPr lang="en-US" sz="900" dirty="0"/>
          </a:p>
        </p:txBody>
      </p:sp>
      <p:pic>
        <p:nvPicPr>
          <p:cNvPr id="35" name="Image 10" descr="preencoded.png">    </p:cNvPr>
          <p:cNvPicPr>
            <a:picLocks noChangeAspect="1"/>
          </p:cNvPicPr>
          <p:nvPr/>
        </p:nvPicPr>
        <p:blipFill>
          <a:blip r:embed="rId11"/>
          <a:stretch>
            <a:fillRect/>
          </a:stretch>
        </p:blipFill>
        <p:spPr>
          <a:xfrm>
            <a:off x="2968200" y="3479006"/>
            <a:ext cx="114300" cy="114300"/>
          </a:xfrm>
          <a:prstGeom prst="rect">
            <a:avLst/>
          </a:prstGeom>
        </p:spPr>
      </p:pic>
      <p:sp>
        <p:nvSpPr>
          <p:cNvPr id="36" name="Text 23"/>
          <p:cNvSpPr/>
          <p:nvPr/>
        </p:nvSpPr>
        <p:spPr>
          <a:xfrm>
            <a:off x="3153938" y="3457575"/>
            <a:ext cx="1729039"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Smart home device integration</a:t>
            </a:r>
            <a:endParaRPr lang="en-US" sz="900" dirty="0"/>
          </a:p>
        </p:txBody>
      </p:sp>
      <p:sp>
        <p:nvSpPr>
          <p:cNvPr id="37" name="Shape 24"/>
          <p:cNvSpPr/>
          <p:nvPr/>
        </p:nvSpPr>
        <p:spPr>
          <a:xfrm>
            <a:off x="285750" y="3957638"/>
            <a:ext cx="285750" cy="285750"/>
          </a:xfrm>
          <a:prstGeom prst="ellipse">
            <a:avLst/>
          </a:prstGeom>
          <a:solidFill>
            <a:srgbClr val="FBBC04"/>
          </a:solidFill>
          <a:ln/>
        </p:spPr>
      </p:sp>
      <p:pic>
        <p:nvPicPr>
          <p:cNvPr id="38" name="Image 11" descr="preencoded.png">    </p:cNvPr>
          <p:cNvPicPr>
            <a:picLocks noChangeAspect="1"/>
          </p:cNvPicPr>
          <p:nvPr/>
        </p:nvPicPr>
        <p:blipFill>
          <a:blip r:embed="rId12"/>
          <a:stretch>
            <a:fillRect/>
          </a:stretch>
        </p:blipFill>
        <p:spPr>
          <a:xfrm>
            <a:off x="375047" y="4029075"/>
            <a:ext cx="107156" cy="142875"/>
          </a:xfrm>
          <a:prstGeom prst="rect">
            <a:avLst/>
          </a:prstGeom>
        </p:spPr>
      </p:pic>
      <p:sp>
        <p:nvSpPr>
          <p:cNvPr id="39" name="Text 25"/>
          <p:cNvSpPr/>
          <p:nvPr/>
        </p:nvSpPr>
        <p:spPr>
          <a:xfrm>
            <a:off x="678656" y="3993356"/>
            <a:ext cx="1937965" cy="214313"/>
          </a:xfrm>
          <a:prstGeom prst="rect">
            <a:avLst/>
          </a:prstGeom>
          <a:noFill/>
          <a:ln/>
        </p:spPr>
        <p:txBody>
          <a:bodyPr wrap="none" lIns="0" tIns="0" rIns="0" bIns="0" rtlCol="0" anchor="ctr">
            <a:spAutoFit/>
          </a:bodyPr>
          <a:lstStyle/>
          <a:p>
            <a:pPr indent="0" marL="0">
              <a:buNone/>
            </a:pPr>
            <a:r>
              <a:rPr lang="en-US" sz="1125" b="1" dirty="0">
                <a:solidFill>
                  <a:srgbClr val="FBBC04"/>
                </a:solidFill>
                <a:latin typeface="Noto Sans" pitchFamily="34" charset="0"/>
                <a:ea typeface="Noto Sans" pitchFamily="34" charset="-122"/>
                <a:cs typeface="Noto Sans" pitchFamily="34" charset="-120"/>
              </a:rPr>
              <a:t>Long-term Vision (3+ Years)</a:t>
            </a:r>
            <a:endParaRPr lang="en-US" sz="1125" dirty="0"/>
          </a:p>
        </p:txBody>
      </p:sp>
      <p:pic>
        <p:nvPicPr>
          <p:cNvPr id="40" name="Image 12" descr="preencoded.png">    </p:cNvPr>
          <p:cNvPicPr>
            <a:picLocks noChangeAspect="1"/>
          </p:cNvPicPr>
          <p:nvPr/>
        </p:nvPicPr>
        <p:blipFill>
          <a:blip r:embed="rId13"/>
          <a:stretch>
            <a:fillRect/>
          </a:stretch>
        </p:blipFill>
        <p:spPr>
          <a:xfrm>
            <a:off x="678656" y="4371975"/>
            <a:ext cx="114300" cy="114300"/>
          </a:xfrm>
          <a:prstGeom prst="rect">
            <a:avLst/>
          </a:prstGeom>
        </p:spPr>
      </p:pic>
      <p:sp>
        <p:nvSpPr>
          <p:cNvPr id="41" name="Text 26"/>
          <p:cNvSpPr/>
          <p:nvPr/>
        </p:nvSpPr>
        <p:spPr>
          <a:xfrm>
            <a:off x="864394" y="4350544"/>
            <a:ext cx="1516428"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Global coverage expansion</a:t>
            </a:r>
            <a:endParaRPr lang="en-US" sz="900" dirty="0"/>
          </a:p>
        </p:txBody>
      </p:sp>
      <p:pic>
        <p:nvPicPr>
          <p:cNvPr id="42" name="Image 13" descr="preencoded.png">    </p:cNvPr>
          <p:cNvPicPr>
            <a:picLocks noChangeAspect="1"/>
          </p:cNvPicPr>
          <p:nvPr/>
        </p:nvPicPr>
        <p:blipFill>
          <a:blip r:embed="rId14"/>
          <a:stretch>
            <a:fillRect/>
          </a:stretch>
        </p:blipFill>
        <p:spPr>
          <a:xfrm>
            <a:off x="2968200" y="4371975"/>
            <a:ext cx="114300" cy="114300"/>
          </a:xfrm>
          <a:prstGeom prst="rect">
            <a:avLst/>
          </a:prstGeom>
        </p:spPr>
      </p:pic>
      <p:sp>
        <p:nvSpPr>
          <p:cNvPr id="43" name="Text 27"/>
          <p:cNvSpPr/>
          <p:nvPr/>
        </p:nvSpPr>
        <p:spPr>
          <a:xfrm>
            <a:off x="3153938" y="4350544"/>
            <a:ext cx="2081538"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Low-cost sensor network deployment</a:t>
            </a:r>
            <a:endParaRPr lang="en-US" sz="900" dirty="0"/>
          </a:p>
        </p:txBody>
      </p:sp>
      <p:pic>
        <p:nvPicPr>
          <p:cNvPr id="44" name="Image 14" descr="preencoded.png">    </p:cNvPr>
          <p:cNvPicPr>
            <a:picLocks noChangeAspect="1"/>
          </p:cNvPicPr>
          <p:nvPr/>
        </p:nvPicPr>
        <p:blipFill>
          <a:blip r:embed="rId15"/>
          <a:stretch>
            <a:fillRect/>
          </a:stretch>
        </p:blipFill>
        <p:spPr>
          <a:xfrm>
            <a:off x="678656" y="4614863"/>
            <a:ext cx="114300" cy="114300"/>
          </a:xfrm>
          <a:prstGeom prst="rect">
            <a:avLst/>
          </a:prstGeom>
        </p:spPr>
      </p:pic>
      <p:sp>
        <p:nvSpPr>
          <p:cNvPr id="45" name="Text 28"/>
          <p:cNvSpPr/>
          <p:nvPr/>
        </p:nvSpPr>
        <p:spPr>
          <a:xfrm>
            <a:off x="864394" y="4593431"/>
            <a:ext cx="1732583"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Policy impact assessment tools</a:t>
            </a:r>
            <a:endParaRPr lang="en-US" sz="900" dirty="0"/>
          </a:p>
        </p:txBody>
      </p:sp>
      <p:pic>
        <p:nvPicPr>
          <p:cNvPr id="46" name="Image 15" descr="preencoded.png">    </p:cNvPr>
          <p:cNvPicPr>
            <a:picLocks noChangeAspect="1"/>
          </p:cNvPicPr>
          <p:nvPr/>
        </p:nvPicPr>
        <p:blipFill>
          <a:blip r:embed="rId16"/>
          <a:stretch>
            <a:fillRect/>
          </a:stretch>
        </p:blipFill>
        <p:spPr>
          <a:xfrm>
            <a:off x="2968200" y="4614863"/>
            <a:ext cx="114300" cy="114300"/>
          </a:xfrm>
          <a:prstGeom prst="rect">
            <a:avLst/>
          </a:prstGeom>
        </p:spPr>
      </p:pic>
      <p:sp>
        <p:nvSpPr>
          <p:cNvPr id="47" name="Text 29"/>
          <p:cNvSpPr/>
          <p:nvPr/>
        </p:nvSpPr>
        <p:spPr>
          <a:xfrm>
            <a:off x="3153938" y="4593431"/>
            <a:ext cx="2067251" cy="171450"/>
          </a:xfrm>
          <a:prstGeom prst="rect">
            <a:avLst/>
          </a:prstGeom>
          <a:noFill/>
          <a:ln/>
        </p:spPr>
        <p:txBody>
          <a:bodyPr wrap="none" lIns="0" tIns="0" rIns="0" bIns="0" rtlCol="0" anchor="ctr">
            <a:spAutoFit/>
          </a:bodyPr>
          <a:lstStyle/>
          <a:p>
            <a:pPr indent="0" marL="0">
              <a:buNone/>
            </a:pPr>
            <a:r>
              <a:rPr lang="en-US" sz="900" dirty="0">
                <a:solidFill>
                  <a:srgbClr val="000000"/>
                </a:solidFill>
                <a:latin typeface="Noto Sans" pitchFamily="34" charset="0"/>
                <a:ea typeface="Noto Sans" pitchFamily="34" charset="-122"/>
                <a:cs typeface="Noto Sans" pitchFamily="34" charset="-120"/>
              </a:rPr>
              <a:t>Open research platform for scientists</a:t>
            </a:r>
            <a:endParaRPr lang="en-US" sz="900" dirty="0"/>
          </a:p>
        </p:txBody>
      </p:sp>
      <p:sp>
        <p:nvSpPr>
          <p:cNvPr id="48" name="Text 30"/>
          <p:cNvSpPr/>
          <p:nvPr/>
        </p:nvSpPr>
        <p:spPr>
          <a:xfrm>
            <a:off x="5543550" y="885825"/>
            <a:ext cx="3386138" cy="257175"/>
          </a:xfrm>
          <a:prstGeom prst="rect">
            <a:avLst/>
          </a:prstGeom>
          <a:noFill/>
          <a:ln/>
        </p:spPr>
        <p:txBody>
          <a:bodyPr wrap="none" lIns="0" tIns="0" rIns="0" bIns="0" rtlCol="0" anchor="ctr">
            <a:spAutoFit/>
          </a:bodyPr>
          <a:lstStyle/>
          <a:p>
            <a:pPr indent="0" marL="0">
              <a:buNone/>
            </a:pPr>
            <a:r>
              <a:rPr lang="en-US" sz="1350" b="1" dirty="0">
                <a:solidFill>
                  <a:srgbClr val="34A853"/>
                </a:solidFill>
                <a:latin typeface="Noto Sans" pitchFamily="34" charset="0"/>
                <a:ea typeface="Noto Sans" pitchFamily="34" charset="-122"/>
                <a:cs typeface="Noto Sans" pitchFamily="34" charset="-120"/>
              </a:rPr>
              <a:t>Development Timeline</a:t>
            </a:r>
            <a:endParaRPr lang="en-US" sz="1350" dirty="0"/>
          </a:p>
        </p:txBody>
      </p:sp>
      <p:pic>
        <p:nvPicPr>
          <p:cNvPr id="49" name="Image 16" descr="preencoded.png">    </p:cNvPr>
          <p:cNvPicPr>
            <a:picLocks noChangeAspect="1"/>
          </p:cNvPicPr>
          <p:nvPr/>
        </p:nvPicPr>
        <p:blipFill>
          <a:blip r:embed="rId17"/>
          <a:stretch>
            <a:fillRect/>
          </a:stretch>
        </p:blipFill>
        <p:spPr>
          <a:xfrm>
            <a:off x="5543550" y="1285875"/>
            <a:ext cx="3314700" cy="3571875"/>
          </a:xfrm>
          <a:prstGeom prst="rect">
            <a:avLst/>
          </a:prstGeom>
        </p:spPr>
      </p:pic>
      <p:sp>
        <p:nvSpPr>
          <p:cNvPr id="50" name="Text 31"/>
          <p:cNvSpPr/>
          <p:nvPr/>
        </p:nvSpPr>
        <p:spPr>
          <a:xfrm>
            <a:off x="285750" y="5079206"/>
            <a:ext cx="2135814"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Air Quality Visualizer and Forecast App</a:t>
            </a:r>
            <a:endParaRPr lang="en-US" sz="900" dirty="0"/>
          </a:p>
        </p:txBody>
      </p:sp>
      <p:sp>
        <p:nvSpPr>
          <p:cNvPr id="51" name="Text 32"/>
          <p:cNvSpPr/>
          <p:nvPr/>
        </p:nvSpPr>
        <p:spPr>
          <a:xfrm>
            <a:off x="8619576" y="5079206"/>
            <a:ext cx="310111" cy="171450"/>
          </a:xfrm>
          <a:prstGeom prst="rect">
            <a:avLst/>
          </a:prstGeom>
          <a:noFill/>
          <a:ln/>
        </p:spPr>
        <p:txBody>
          <a:bodyPr wrap="none" lIns="0" tIns="0" rIns="0" bIns="0" rtlCol="0" anchor="ctr">
            <a:spAutoFit/>
          </a:bodyPr>
          <a:lstStyle/>
          <a:p>
            <a:pPr indent="0" marL="0">
              <a:buNone/>
            </a:pPr>
            <a:r>
              <a:rPr lang="en-US" sz="900" dirty="0">
                <a:solidFill>
                  <a:srgbClr val="666666"/>
                </a:solidFill>
                <a:latin typeface="Noto Sans" pitchFamily="34" charset="0"/>
                <a:ea typeface="Noto Sans" pitchFamily="34" charset="-122"/>
                <a:cs typeface="Noto Sans" pitchFamily="34" charset="-120"/>
              </a:rPr>
              <a:t>9/10</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2025-07-01T17:04:06Z</dcterms:created>
  <dcterms:modified xsi:type="dcterms:W3CDTF">2025-07-01T17:04:06Z</dcterms:modified>
</cp:coreProperties>
</file>